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4571" r:id="rId5"/>
    <p:sldMasterId id="2147484708" r:id="rId6"/>
    <p:sldMasterId id="2147484777" r:id="rId7"/>
    <p:sldMasterId id="2147484828" r:id="rId8"/>
    <p:sldMasterId id="2147484962" r:id="rId9"/>
    <p:sldMasterId id="2147485017" r:id="rId10"/>
    <p:sldMasterId id="2147485079" r:id="rId11"/>
  </p:sldMasterIdLst>
  <p:notesMasterIdLst>
    <p:notesMasterId r:id="rId78"/>
  </p:notesMasterIdLst>
  <p:sldIdLst>
    <p:sldId id="275" r:id="rId12"/>
    <p:sldId id="2147482604" r:id="rId13"/>
    <p:sldId id="2147482609" r:id="rId14"/>
    <p:sldId id="273" r:id="rId15"/>
    <p:sldId id="2147478495" r:id="rId16"/>
    <p:sldId id="256" r:id="rId17"/>
    <p:sldId id="274" r:id="rId18"/>
    <p:sldId id="2147483321" r:id="rId19"/>
    <p:sldId id="2147483633" r:id="rId20"/>
    <p:sldId id="278" r:id="rId21"/>
    <p:sldId id="276" r:id="rId22"/>
    <p:sldId id="2147482588" r:id="rId23"/>
    <p:sldId id="2147482825" r:id="rId24"/>
    <p:sldId id="292" r:id="rId25"/>
    <p:sldId id="294" r:id="rId26"/>
    <p:sldId id="279" r:id="rId27"/>
    <p:sldId id="298" r:id="rId28"/>
    <p:sldId id="314" r:id="rId29"/>
    <p:sldId id="329" r:id="rId30"/>
    <p:sldId id="2147482660" r:id="rId31"/>
    <p:sldId id="283" r:id="rId32"/>
    <p:sldId id="281" r:id="rId33"/>
    <p:sldId id="282" r:id="rId34"/>
    <p:sldId id="2147483618" r:id="rId35"/>
    <p:sldId id="2147479875" r:id="rId36"/>
    <p:sldId id="2147483647" r:id="rId37"/>
    <p:sldId id="2147482614" r:id="rId38"/>
    <p:sldId id="2147482613" r:id="rId39"/>
    <p:sldId id="277" r:id="rId40"/>
    <p:sldId id="257" r:id="rId41"/>
    <p:sldId id="261" r:id="rId42"/>
    <p:sldId id="2147482623" r:id="rId43"/>
    <p:sldId id="260" r:id="rId44"/>
    <p:sldId id="2147480928" r:id="rId45"/>
    <p:sldId id="2147483339" r:id="rId46"/>
    <p:sldId id="2147482625" r:id="rId47"/>
    <p:sldId id="263" r:id="rId48"/>
    <p:sldId id="2147478583" r:id="rId49"/>
    <p:sldId id="2147483340" r:id="rId50"/>
    <p:sldId id="2147478639" r:id="rId51"/>
    <p:sldId id="2147478703" r:id="rId52"/>
    <p:sldId id="2147478617" r:id="rId53"/>
    <p:sldId id="2147482631" r:id="rId54"/>
    <p:sldId id="264" r:id="rId55"/>
    <p:sldId id="2147483337" r:id="rId56"/>
    <p:sldId id="2147481054" r:id="rId57"/>
    <p:sldId id="2147483341" r:id="rId58"/>
    <p:sldId id="2147482636" r:id="rId59"/>
    <p:sldId id="265" r:id="rId60"/>
    <p:sldId id="2147483342" r:id="rId61"/>
    <p:sldId id="2147482658" r:id="rId62"/>
    <p:sldId id="266" r:id="rId63"/>
    <p:sldId id="2147480926" r:id="rId64"/>
    <p:sldId id="2147482624" r:id="rId65"/>
    <p:sldId id="2147478712" r:id="rId66"/>
    <p:sldId id="2147483343" r:id="rId67"/>
    <p:sldId id="2147483334" r:id="rId68"/>
    <p:sldId id="267" r:id="rId69"/>
    <p:sldId id="2147483338" r:id="rId70"/>
    <p:sldId id="2147483344" r:id="rId71"/>
    <p:sldId id="268" r:id="rId72"/>
    <p:sldId id="269" r:id="rId73"/>
    <p:sldId id="271" r:id="rId74"/>
    <p:sldId id="270" r:id="rId75"/>
    <p:sldId id="2147482526" r:id="rId76"/>
    <p:sldId id="214748233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E5E9D1-40A5-4ECE-B869-8E4BC32AD732}">
          <p14:sldIdLst>
            <p14:sldId id="275"/>
            <p14:sldId id="2147482604"/>
          </p14:sldIdLst>
        </p14:section>
        <p14:section name="Introduction" id="{94D3E870-5E68-4F8B-A4E7-95C62DC592C8}">
          <p14:sldIdLst>
            <p14:sldId id="2147482609"/>
            <p14:sldId id="273"/>
            <p14:sldId id="2147478495"/>
            <p14:sldId id="256"/>
            <p14:sldId id="274"/>
            <p14:sldId id="2147483321"/>
            <p14:sldId id="2147483633"/>
            <p14:sldId id="278"/>
            <p14:sldId id="276"/>
            <p14:sldId id="2147482588"/>
            <p14:sldId id="2147482825"/>
            <p14:sldId id="292"/>
            <p14:sldId id="294"/>
            <p14:sldId id="279"/>
            <p14:sldId id="298"/>
            <p14:sldId id="314"/>
            <p14:sldId id="329"/>
            <p14:sldId id="2147482660"/>
            <p14:sldId id="283"/>
            <p14:sldId id="281"/>
            <p14:sldId id="282"/>
            <p14:sldId id="2147483618"/>
            <p14:sldId id="2147479875"/>
            <p14:sldId id="2147483647"/>
          </p14:sldIdLst>
        </p14:section>
        <p14:section name="Get Started" id="{DBAD4B8A-7C47-4E16-B07A-3CA765B33A08}">
          <p14:sldIdLst>
            <p14:sldId id="2147482614"/>
            <p14:sldId id="2147482613"/>
            <p14:sldId id="277"/>
            <p14:sldId id="257"/>
            <p14:sldId id="261"/>
          </p14:sldIdLst>
        </p14:section>
        <p14:section name="Lab 01: Create your first copilot in Microsoft Copilot Studio" id="{7597F532-0634-4CFA-A021-D1A0FC2E4221}">
          <p14:sldIdLst>
            <p14:sldId id="2147482623"/>
            <p14:sldId id="260"/>
            <p14:sldId id="2147480928"/>
            <p14:sldId id="2147483339"/>
          </p14:sldIdLst>
        </p14:section>
        <p14:section name="Lab 02: Authoring 101" id="{82B3F89E-C083-4457-A726-FFA065639237}">
          <p14:sldIdLst>
            <p14:sldId id="2147482625"/>
            <p14:sldId id="263"/>
            <p14:sldId id="2147478583"/>
            <p14:sldId id="2147483340"/>
            <p14:sldId id="2147478639"/>
            <p14:sldId id="2147478703"/>
            <p14:sldId id="2147478617"/>
          </p14:sldIdLst>
        </p14:section>
        <p14:section name="Lab 03: Build Power Automate Flows and HTTP API calls with your chatbot" id="{726317CF-4C40-47B0-9FCE-452DF21A2C71}">
          <p14:sldIdLst>
            <p14:sldId id="2147482631"/>
            <p14:sldId id="264"/>
            <p14:sldId id="2147483337"/>
            <p14:sldId id="2147481054"/>
            <p14:sldId id="2147483341"/>
          </p14:sldIdLst>
        </p14:section>
        <p14:section name="Lab 04: Make HTTP requests to connect to an API" id="{F8A78C01-C149-42F5-A142-52014F21714B}">
          <p14:sldIdLst>
            <p14:sldId id="2147482636"/>
            <p14:sldId id="265"/>
            <p14:sldId id="2147483342"/>
          </p14:sldIdLst>
        </p14:section>
        <p14:section name="Lab 05: Generative Answers and Custom Instructions" id="{EDF04839-DF7E-4550-8E9B-3787623FC791}">
          <p14:sldIdLst>
            <p14:sldId id="2147482658"/>
            <p14:sldId id="266"/>
            <p14:sldId id="2147480926"/>
            <p14:sldId id="2147482624"/>
            <p14:sldId id="2147478712"/>
            <p14:sldId id="2147483343"/>
          </p14:sldIdLst>
        </p14:section>
        <p14:section name="Lab 06:  Use generative AI orchestration to interact with your connectors" id="{904E52E0-9952-B94F-8263-D61379CAFF56}">
          <p14:sldIdLst>
            <p14:sldId id="2147483334"/>
            <p14:sldId id="267"/>
            <p14:sldId id="2147483338"/>
            <p14:sldId id="2147483344"/>
          </p14:sldIdLst>
        </p14:section>
        <p14:section name="Lab 07: Invoke AI Builder custom prompts" id="{8E8A62D6-CE22-4EED-9946-6A67490F35B3}">
          <p14:sldIdLst>
            <p14:sldId id="268"/>
            <p14:sldId id="269"/>
            <p14:sldId id="271"/>
          </p14:sldIdLst>
        </p14:section>
        <p14:section name="Q&amp;A" id="{5B8659D0-3043-4945-B4A7-E0E3D52FAA70}">
          <p14:sldIdLst>
            <p14:sldId id="270"/>
          </p14:sldIdLst>
        </p14:section>
        <p14:section name="Resources" id="{DBF552F9-C62F-4CCD-853F-29A918E78732}">
          <p14:sldIdLst>
            <p14:sldId id="2147482526"/>
            <p14:sldId id="2147482338"/>
          </p14:sldIdLst>
        </p14:section>
        <p14:section name="Appendix" id="{1D5E48B6-D2B3-4FCC-B327-D0137DC6C37A}">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8D4"/>
    <a:srgbClr val="FFFFFF"/>
    <a:srgbClr val="F2F2F2"/>
    <a:srgbClr val="F5CF83"/>
    <a:srgbClr val="C00000"/>
    <a:srgbClr val="374649"/>
    <a:srgbClr val="014A9A"/>
    <a:srgbClr val="88CBFF"/>
    <a:srgbClr val="50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AFD14-AA20-4925-847C-D3BBF9C5BF04}" v="17" dt="2024-07-04T01:33:18.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4" d="100"/>
          <a:sy n="114" d="100"/>
        </p:scale>
        <p:origin x="35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microsoft.com/office/2018/10/relationships/authors" Target="authors.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E6D65-6279-4269-ABF5-F56BA20CEBEF}"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E4F18-3F7B-4256-900A-D8B3FEBAF2AF}" type="slidenum">
              <a:rPr lang="en-US" smtClean="0"/>
              <a:t>‹#›</a:t>
            </a:fld>
            <a:endParaRPr lang="en-US"/>
          </a:p>
        </p:txBody>
      </p:sp>
    </p:spTree>
    <p:extLst>
      <p:ext uri="{BB962C8B-B14F-4D97-AF65-F5344CB8AC3E}">
        <p14:creationId xmlns:p14="http://schemas.microsoft.com/office/powerpoint/2010/main" val="22213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2DBB1-3C68-4BD9-9AEC-7754ED200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745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28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954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452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4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47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282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553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465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771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FE5E5-D09F-448F-8AAB-F1BA90BC36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71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3</a:t>
            </a:fld>
            <a:endParaRPr lang="en-US"/>
          </a:p>
        </p:txBody>
      </p:sp>
    </p:spTree>
    <p:extLst>
      <p:ext uri="{BB962C8B-B14F-4D97-AF65-F5344CB8AC3E}">
        <p14:creationId xmlns:p14="http://schemas.microsoft.com/office/powerpoint/2010/main" val="2115927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kumimoji="0" lang="en-GB" sz="1200" b="0" i="0" u="none" strike="noStrike" kern="1200" cap="none" spc="0" normalizeH="0" baseline="0" noProof="0">
              <a:ln w="3175">
                <a:noFill/>
              </a:ln>
              <a:gradFill>
                <a:gsLst>
                  <a:gs pos="100000">
                    <a:schemeClr val="accent3"/>
                  </a:gs>
                  <a:gs pos="0">
                    <a:schemeClr val="accent3">
                      <a:alpha val="35000"/>
                    </a:schemeClr>
                  </a:gs>
                </a:gsLst>
                <a:lin ang="27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687645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kumimoji="0" lang="en-GB" sz="1200" b="0" i="0" u="none" strike="noStrike" kern="1200" cap="none" spc="0" normalizeH="0" baseline="0" noProof="0">
              <a:ln w="3175">
                <a:noFill/>
              </a:ln>
              <a:gradFill>
                <a:gsLst>
                  <a:gs pos="100000">
                    <a:schemeClr val="accent3"/>
                  </a:gs>
                  <a:gs pos="0">
                    <a:schemeClr val="accent3">
                      <a:alpha val="35000"/>
                    </a:schemeClr>
                  </a:gs>
                </a:gsLst>
                <a:lin ang="27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95931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54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418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702" marR="0" lvl="0" indent="0" algn="l" defTabSz="94161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1889"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889" rtl="0" eaLnBrk="1" fontAlgn="auto" latinLnBrk="0" hangingPunct="1">
                <a:lnSpc>
                  <a:spcPct val="100000"/>
                </a:lnSpc>
                <a:spcBef>
                  <a:spcPts val="0"/>
                </a:spcBef>
                <a:spcAft>
                  <a:spcPts val="0"/>
                </a:spcAft>
                <a:buClrTx/>
                <a:buSzTx/>
                <a:buFontTx/>
                <a:buNone/>
                <a:tabLst/>
                <a:defRPr/>
              </a:pPr>
              <a:t>7/4/2024 4:35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1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889"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1309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771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35</a:t>
            </a:fld>
            <a:endParaRPr lang="en-US"/>
          </a:p>
        </p:txBody>
      </p:sp>
    </p:spTree>
    <p:extLst>
      <p:ext uri="{BB962C8B-B14F-4D97-AF65-F5344CB8AC3E}">
        <p14:creationId xmlns:p14="http://schemas.microsoft.com/office/powerpoint/2010/main" val="3795472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36</a:t>
            </a:fld>
            <a:endParaRPr lang="en-US"/>
          </a:p>
        </p:txBody>
      </p:sp>
    </p:spTree>
    <p:extLst>
      <p:ext uri="{BB962C8B-B14F-4D97-AF65-F5344CB8AC3E}">
        <p14:creationId xmlns:p14="http://schemas.microsoft.com/office/powerpoint/2010/main" val="1662417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0471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7/4/2024 4:35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7/4/2024 4:35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29659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1FD7-27B7-0E9F-47D8-6C8F219F2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09B41-7121-D739-5597-2C41857D7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B027D-3BCF-EEBB-343A-D7CF454B9ABE}"/>
              </a:ext>
            </a:extLst>
          </p:cNvPr>
          <p:cNvSpPr>
            <a:spLocks noGrp="1"/>
          </p:cNvSpPr>
          <p:nvPr>
            <p:ph type="body" idx="1"/>
          </p:nvPr>
        </p:nvSpPr>
        <p:spPr/>
        <p:txBody>
          <a:bodyPr/>
          <a:lstStyle/>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We get this question all the time: What exactly is Copilot?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Our definition – a copilot is an AI-driven partner that is guided by an individual or an organization to help amplify creativity and accelerate results.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The more complex the task, the greater the value that Copilot delivers. </a:t>
            </a:r>
          </a:p>
        </p:txBody>
      </p:sp>
      <p:sp>
        <p:nvSpPr>
          <p:cNvPr id="4" name="Slide Number Placeholder 3">
            <a:extLst>
              <a:ext uri="{FF2B5EF4-FFF2-40B4-BE49-F238E27FC236}">
                <a16:creationId xmlns:a16="http://schemas.microsoft.com/office/drawing/2014/main" id="{7D4E6285-6308-9B8E-9B7A-E13504AD43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413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7/4/2024 4:35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7/4/2024 4:35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114073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00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7/4/2024 4:35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411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48</a:t>
            </a:fld>
            <a:endParaRPr lang="en-US"/>
          </a:p>
        </p:txBody>
      </p:sp>
    </p:spTree>
    <p:extLst>
      <p:ext uri="{BB962C8B-B14F-4D97-AF65-F5344CB8AC3E}">
        <p14:creationId xmlns:p14="http://schemas.microsoft.com/office/powerpoint/2010/main" val="121660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51</a:t>
            </a:fld>
            <a:endParaRPr lang="en-US"/>
          </a:p>
        </p:txBody>
      </p:sp>
    </p:spTree>
    <p:extLst>
      <p:ext uri="{BB962C8B-B14F-4D97-AF65-F5344CB8AC3E}">
        <p14:creationId xmlns:p14="http://schemas.microsoft.com/office/powerpoint/2010/main" val="102779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23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54</a:t>
            </a:fld>
            <a:endParaRPr lang="en-US"/>
          </a:p>
        </p:txBody>
      </p:sp>
    </p:spTree>
    <p:extLst>
      <p:ext uri="{BB962C8B-B14F-4D97-AF65-F5344CB8AC3E}">
        <p14:creationId xmlns:p14="http://schemas.microsoft.com/office/powerpoint/2010/main" val="15223656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7/4/2024 4:35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791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57</a:t>
            </a:fld>
            <a:endParaRPr lang="en-US"/>
          </a:p>
        </p:txBody>
      </p:sp>
    </p:spTree>
    <p:extLst>
      <p:ext uri="{BB962C8B-B14F-4D97-AF65-F5344CB8AC3E}">
        <p14:creationId xmlns:p14="http://schemas.microsoft.com/office/powerpoint/2010/main" val="33083170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Power Platform is a unified platform of low-code tools </a:t>
            </a:r>
            <a:r>
              <a:rPr lang="en-US" sz="800" b="0" spc="-5">
                <a:solidFill>
                  <a:srgbClr val="000002"/>
                </a:solidFill>
                <a:cs typeface="Segoe UI Light"/>
              </a:rPr>
              <a:t>that spans Office </a:t>
            </a:r>
            <a:r>
              <a:rPr lang="en-US" sz="800" b="0">
                <a:solidFill>
                  <a:srgbClr val="000002"/>
                </a:solidFill>
                <a:cs typeface="Segoe UI Light"/>
              </a:rPr>
              <a:t>365, </a:t>
            </a:r>
            <a:r>
              <a:rPr lang="en-US" sz="800" b="0" spc="-5">
                <a:solidFill>
                  <a:srgbClr val="000002"/>
                </a:solidFill>
                <a:cs typeface="Segoe UI Light"/>
              </a:rPr>
              <a:t>Azure, </a:t>
            </a:r>
            <a:r>
              <a:rPr lang="en-US" sz="800" b="0">
                <a:solidFill>
                  <a:srgbClr val="000002"/>
                </a:solidFill>
                <a:cs typeface="Segoe UI Light"/>
              </a:rPr>
              <a:t>Dynamics 365, and </a:t>
            </a:r>
            <a:r>
              <a:rPr lang="en-US" sz="800" b="0" spc="-5">
                <a:solidFill>
                  <a:srgbClr val="000002"/>
                </a:solidFill>
                <a:cs typeface="Segoe UI Light"/>
              </a:rPr>
              <a:t>standalone applications that helps you a</a:t>
            </a:r>
            <a:r>
              <a:rPr lang="en-US" sz="800" spc="0"/>
              <a:t>nalyze data, build solutions, automate processes, and create virtual agents to transform your business.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a:t>Power Platform is a rapid application development platform that helps citizen developers with limited coding abilities to innovate and build new solutions faster in an environment and user experience that feels like PowerPoint and Excel.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a:t>Beyond use by citizen developers, Power Platform is a rapid application development and extensibility framework for professional developers that seamlessly integrates the high-speed capabilities of low-code tools and prebuilt components with no-cliffs extensibility across Azure and other professional development environments.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spc="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a:t>Power Platform truly is a transformative solution that brings together all kinds of developers and employees to collaborate and build solutions – whether no code, low code, or code first.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7/4/2024 4:35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0064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E4F18-3F7B-4256-900A-D8B3FEBAF2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0303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7/4/2024 4:35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11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4995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08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546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shows how generated responses are plugged into a dialog manager (PVA) to ensure that you remain in control of the user experience while allowing for Authored experiences that are key functions of your bot, scripted responses that are key for managing the answers you want scripted (such as marketing controlled responses) work in conjunction with generated responses allowing the enterprise to remain in full control of the experience. This even allows for the escalation process to be properly managed. Having a dialog manager, such as Copilot Studio, is key to allowing for an end to end enterprise conversational platform to build effective and managed experiences that delight customers, while reducing the overhead and cost of maintaining fully scripted experiences of the past, while increasing the capabilities that these experiences can bring to their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E4BD26-D300-475A-BACE-49F06C2C3D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189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75" y="1239838"/>
            <a:ext cx="5949950" cy="33464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368834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38252" marR="0" lvl="0" indent="0" algn="l" defTabSz="102086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368834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1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3688349" rtl="0" eaLnBrk="1" fontAlgn="auto" latinLnBrk="0" hangingPunct="1">
                <a:lnSpc>
                  <a:spcPct val="100000"/>
                </a:lnSpc>
                <a:spcBef>
                  <a:spcPts val="0"/>
                </a:spcBef>
                <a:spcAft>
                  <a:spcPts val="0"/>
                </a:spcAft>
                <a:buClrTx/>
                <a:buSzTx/>
                <a:buFontTx/>
                <a:buNone/>
                <a:tabLst/>
                <a:defRPr/>
              </a:pPr>
              <a:t>7/4/2024 4:35 PM</a:t>
            </a:fld>
            <a:endParaRPr kumimoji="0" lang="en-US" sz="11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368834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1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3688349"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786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965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3 (Light)">
    <p:bg>
      <p:bgPr>
        <a:solidFill>
          <a:schemeClr val="bg1"/>
        </a:solidFill>
        <a:effectLst/>
      </p:bgPr>
    </p:bg>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a:grayscl/>
            <a:alphaModFix amt="4000"/>
            <a:extLs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Dn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93983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36035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14047168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2554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0307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3972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436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210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07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265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19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844777-CE79-0284-5BE2-894F11F01939}"/>
              </a:ext>
            </a:extLst>
          </p:cNvPr>
          <p:cNvSpPr/>
          <p:nvPr userDrawn="1"/>
        </p:nvSpPr>
        <p:spPr>
          <a:xfrm>
            <a:off x="531361" y="4955412"/>
            <a:ext cx="1462540" cy="1390022"/>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pattFill prst="wdDnDiag">
            <a:fgClr>
              <a:schemeClr val="accent2">
                <a:lumMod val="20000"/>
                <a:lumOff val="80000"/>
              </a:schemeClr>
            </a:fgClr>
            <a:bgClr>
              <a:schemeClr val="bg1"/>
            </a:bgClr>
          </a:pattFill>
          <a:ln w="1440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AF8181F-29BE-6A80-09A3-61738088E5A7}"/>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B3C25D0A-1F33-776E-6F3E-6A0A063F92B0}"/>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652A53A-E401-C01D-5589-E40F2FCFFE2A}"/>
              </a:ext>
            </a:extLst>
          </p:cNvPr>
          <p:cNvGrpSpPr/>
          <p:nvPr userDrawn="1"/>
        </p:nvGrpSpPr>
        <p:grpSpPr>
          <a:xfrm>
            <a:off x="10348517" y="5559865"/>
            <a:ext cx="1843479" cy="1298140"/>
            <a:chOff x="10348517" y="5559865"/>
            <a:chExt cx="1843479" cy="1298140"/>
          </a:xfrm>
        </p:grpSpPr>
        <p:grpSp>
          <p:nvGrpSpPr>
            <p:cNvPr id="10" name="Graphic 8">
              <a:extLst>
                <a:ext uri="{FF2B5EF4-FFF2-40B4-BE49-F238E27FC236}">
                  <a16:creationId xmlns:a16="http://schemas.microsoft.com/office/drawing/2014/main" id="{F8016201-D7C6-68F7-DEA4-AD786CC9681A}"/>
                </a:ext>
              </a:extLst>
            </p:cNvPr>
            <p:cNvGrpSpPr/>
            <p:nvPr/>
          </p:nvGrpSpPr>
          <p:grpSpPr>
            <a:xfrm flipH="1">
              <a:off x="10348517" y="5687417"/>
              <a:ext cx="1563963" cy="1170588"/>
              <a:chOff x="5302292" y="8602600"/>
              <a:chExt cx="1381243" cy="1033826"/>
            </a:xfrm>
          </p:grpSpPr>
          <p:sp>
            <p:nvSpPr>
              <p:cNvPr id="16" name="Freeform: Shape 15">
                <a:extLst>
                  <a:ext uri="{FF2B5EF4-FFF2-40B4-BE49-F238E27FC236}">
                    <a16:creationId xmlns:a16="http://schemas.microsoft.com/office/drawing/2014/main" id="{2C93684E-892F-CA9D-9DE8-79F3C0DE070D}"/>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FE72EB-4EE6-3B97-4A09-5A81889ACEEB}"/>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6AF702-A088-3F6E-FBA1-B7AA82AD143C}"/>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7DF3AA3-8EA8-90A3-ECB5-80DBADEB446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AC3289CF-09B3-7069-4B76-09588AF84DDF}"/>
                </a:ext>
              </a:extLst>
            </p:cNvPr>
            <p:cNvGrpSpPr/>
            <p:nvPr/>
          </p:nvGrpSpPr>
          <p:grpSpPr>
            <a:xfrm flipH="1">
              <a:off x="11280562" y="5559865"/>
              <a:ext cx="911434" cy="1298132"/>
              <a:chOff x="5055426" y="8489952"/>
              <a:chExt cx="804949" cy="1146469"/>
            </a:xfrm>
          </p:grpSpPr>
          <p:sp>
            <p:nvSpPr>
              <p:cNvPr id="12" name="Freeform: Shape 11">
                <a:extLst>
                  <a:ext uri="{FF2B5EF4-FFF2-40B4-BE49-F238E27FC236}">
                    <a16:creationId xmlns:a16="http://schemas.microsoft.com/office/drawing/2014/main" id="{7A33D4D5-8187-BD37-1867-EBA824583467}"/>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8E5DF6-B228-1927-D581-550B588CDB68}"/>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F4889C4-3E2A-6838-32BC-1A667153D4EF}"/>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CD32A-5E75-A627-E14D-6F44D12504A3}"/>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1">
                    <a:lumMod val="85000"/>
                  </a:schemeClr>
                </a:solid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CF0D4489-DE7F-FE2F-298A-D109E1B47D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19161" y="2357437"/>
            <a:ext cx="5866264" cy="423863"/>
          </a:xfrm>
          <a:prstGeom prst="rect">
            <a:avLst/>
          </a:prstGeom>
        </p:spPr>
      </p:pic>
      <p:sp>
        <p:nvSpPr>
          <p:cNvPr id="2" name="Title 1">
            <a:extLst>
              <a:ext uri="{FF2B5EF4-FFF2-40B4-BE49-F238E27FC236}">
                <a16:creationId xmlns:a16="http://schemas.microsoft.com/office/drawing/2014/main" id="{F1136817-8D12-7A19-C49E-B7812A53F312}"/>
              </a:ext>
            </a:extLst>
          </p:cNvPr>
          <p:cNvSpPr>
            <a:spLocks noGrp="1"/>
          </p:cNvSpPr>
          <p:nvPr>
            <p:ph type="title"/>
          </p:nvPr>
        </p:nvSpPr>
        <p:spPr>
          <a:xfrm>
            <a:off x="604894" y="3388484"/>
            <a:ext cx="11018520" cy="677108"/>
          </a:xfrm>
        </p:spPr>
        <p:txBody>
          <a:bodyPr anchor="ctr"/>
          <a:lstStyle>
            <a:lvl1pPr>
              <a:defRPr sz="4400">
                <a:solidFill>
                  <a:schemeClr val="bg2"/>
                </a:solidFill>
              </a:defRPr>
            </a:lvl1pPr>
          </a:lstStyle>
          <a:p>
            <a:r>
              <a:rPr lang="en-US"/>
              <a:t>Click to edit Master title style</a:t>
            </a:r>
          </a:p>
        </p:txBody>
      </p:sp>
    </p:spTree>
    <p:extLst>
      <p:ext uri="{BB962C8B-B14F-4D97-AF65-F5344CB8AC3E}">
        <p14:creationId xmlns:p14="http://schemas.microsoft.com/office/powerpoint/2010/main" val="288113861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365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8064151"/>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17575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870145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50748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198621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3025138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20811927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Tree>
    <p:extLst>
      <p:ext uri="{BB962C8B-B14F-4D97-AF65-F5344CB8AC3E}">
        <p14:creationId xmlns:p14="http://schemas.microsoft.com/office/powerpoint/2010/main" val="3977010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0.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46405"/>
      </p:ext>
    </p:extLst>
  </p:cSld>
  <p:clrMap bg1="lt1" tx1="dk1" bg2="lt2" tx2="dk2" accent1="accent1" accent2="accent2" accent3="accent3" accent4="accent4" accent5="accent5" accent6="accent6" hlink="hlink" folHlink="folHlink"/>
  <p:sldLayoutIdLst>
    <p:sldLayoutId id="2147484524" r:id="rId1"/>
    <p:sldLayoutId id="2147484558" r:id="rId2"/>
    <p:sldLayoutId id="2147483681" r:id="rId3"/>
    <p:sldLayoutId id="2147483682" r:id="rId4"/>
    <p:sldLayoutId id="2147483685" r:id="rId5"/>
    <p:sldLayoutId id="2147484529" r:id="rId6"/>
    <p:sldLayoutId id="2147483695" r:id="rId7"/>
    <p:sldLayoutId id="2147484539" r:id="rId8"/>
    <p:sldLayoutId id="2147484543"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6130246"/>
      </p:ext>
    </p:extLst>
  </p:cSld>
  <p:clrMap bg1="lt1" tx1="dk1" bg2="lt2" tx2="dk2" accent1="accent1" accent2="accent2" accent3="accent3" accent4="accent4" accent5="accent5" accent6="accent6" hlink="hlink" folHlink="folHlink"/>
  <p:sldLayoutIdLst>
    <p:sldLayoutId id="2147484581" r:id="rId1"/>
    <p:sldLayoutId id="21474846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3753854"/>
      </p:ext>
    </p:extLst>
  </p:cSld>
  <p:clrMap bg1="dk1" tx1="lt1" bg2="dk2" tx2="lt2" accent1="accent1" accent2="accent2" accent3="accent3" accent4="accent4" accent5="accent5" accent6="accent6" hlink="hlink" folHlink="folHlink"/>
  <p:sldLayoutIdLst>
    <p:sldLayoutId id="2147484728" r:id="rId1"/>
    <p:sldLayoutId id="214748475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269634"/>
      </p:ext>
    </p:extLst>
  </p:cSld>
  <p:clrMap bg1="dk1" tx1="lt1" bg2="dk2" tx2="lt2" accent1="accent1" accent2="accent2" accent3="accent3" accent4="accent4" accent5="accent5" accent6="accent6" hlink="hlink" folHlink="folHlink"/>
  <p:sldLayoutIdLst>
    <p:sldLayoutId id="2147484781" r:id="rId1"/>
    <p:sldLayoutId id="2147484790" r:id="rId2"/>
    <p:sldLayoutId id="2147484791" r:id="rId3"/>
    <p:sldLayoutId id="2147484822" r:id="rId4"/>
    <p:sldLayoutId id="2147484826"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9220772"/>
      </p:ext>
    </p:extLst>
  </p:cSld>
  <p:clrMap bg1="dk1" tx1="lt1" bg2="dk2" tx2="lt2" accent1="accent1" accent2="accent2" accent3="accent3" accent4="accent4" accent5="accent5" accent6="accent6" hlink="hlink" folHlink="folHlink"/>
  <p:sldLayoutIdLst>
    <p:sldLayoutId id="214748482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0259939"/>
      </p:ext>
    </p:extLst>
  </p:cSld>
  <p:clrMap bg1="dk1" tx1="lt1" bg2="dk2" tx2="lt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301836"/>
      </p:ext>
    </p:extLst>
  </p:cSld>
  <p:clrMap bg1="lt1" tx1="dk1" bg2="lt2" tx2="dk2" accent1="accent1" accent2="accent2" accent3="accent3" accent4="accent4" accent5="accent5" accent6="accent6" hlink="hlink" folHlink="folHlink"/>
  <p:sldLayoutIdLst>
    <p:sldLayoutId id="214748502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3E1FEEE-112B-02EA-2A33-B4B71AD51CD0}"/>
              </a:ext>
            </a:extLst>
          </p:cNvPr>
          <p:cNvSpPr/>
          <p:nvPr userDrawn="1"/>
        </p:nvSpPr>
        <p:spPr bwMode="auto">
          <a:xfrm>
            <a:off x="12410482" y="2"/>
            <a:ext cx="530159" cy="7228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Single Corner Snipped 49">
            <a:extLst>
              <a:ext uri="{FF2B5EF4-FFF2-40B4-BE49-F238E27FC236}">
                <a16:creationId xmlns:a16="http://schemas.microsoft.com/office/drawing/2014/main" id="{E60A3D03-6048-C4DE-5E7A-26BA8E566B48}"/>
              </a:ext>
            </a:extLst>
          </p:cNvPr>
          <p:cNvSpPr/>
          <p:nvPr userDrawn="1"/>
        </p:nvSpPr>
        <p:spPr bwMode="auto">
          <a:xfrm flipV="1">
            <a:off x="12994851" y="2"/>
            <a:ext cx="530160" cy="722860"/>
          </a:xfrm>
          <a:prstGeom prst="snip1Rect">
            <a:avLst>
              <a:gd name="adj" fmla="val 41626"/>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58673699-9081-FA96-B0BB-C69FAC84C74F}"/>
              </a:ext>
            </a:extLst>
          </p:cNvPr>
          <p:cNvSpPr/>
          <p:nvPr userDrawn="1"/>
        </p:nvSpPr>
        <p:spPr bwMode="auto">
          <a:xfrm>
            <a:off x="12410482" y="1537243"/>
            <a:ext cx="530159" cy="722860"/>
          </a:xfrm>
          <a:prstGeom prst="rect">
            <a:avLst/>
          </a:prstGeom>
          <a:solidFill>
            <a:srgbClr val="374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Single Corner Snipped 51">
            <a:extLst>
              <a:ext uri="{FF2B5EF4-FFF2-40B4-BE49-F238E27FC236}">
                <a16:creationId xmlns:a16="http://schemas.microsoft.com/office/drawing/2014/main" id="{E7D36249-54DA-4D92-3FAE-CADB419C311E}"/>
              </a:ext>
            </a:extLst>
          </p:cNvPr>
          <p:cNvSpPr/>
          <p:nvPr userDrawn="1"/>
        </p:nvSpPr>
        <p:spPr bwMode="auto">
          <a:xfrm flipV="1">
            <a:off x="12994851" y="1537242"/>
            <a:ext cx="530160" cy="722860"/>
          </a:xfrm>
          <a:prstGeom prst="snip1Rect">
            <a:avLst>
              <a:gd name="adj" fmla="val 39234"/>
            </a:avLst>
          </a:prstGeom>
          <a:solidFill>
            <a:srgbClr val="A7B9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C12DE7B7-6D48-157C-B67E-80676A5D1796}"/>
              </a:ext>
            </a:extLst>
          </p:cNvPr>
          <p:cNvSpPr/>
          <p:nvPr userDrawn="1"/>
        </p:nvSpPr>
        <p:spPr bwMode="auto">
          <a:xfrm>
            <a:off x="12410604" y="2305863"/>
            <a:ext cx="530159" cy="720557"/>
          </a:xfrm>
          <a:prstGeom prst="rect">
            <a:avLst/>
          </a:prstGeom>
          <a:solidFill>
            <a:srgbClr val="6A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 Bi Dark</a:t>
            </a:r>
          </a:p>
        </p:txBody>
      </p:sp>
      <p:sp>
        <p:nvSpPr>
          <p:cNvPr id="59" name="Rectangle: Single Corner Snipped 58">
            <a:extLst>
              <a:ext uri="{FF2B5EF4-FFF2-40B4-BE49-F238E27FC236}">
                <a16:creationId xmlns:a16="http://schemas.microsoft.com/office/drawing/2014/main" id="{04704ADC-5A71-A7AC-08FB-98476ACD606B}"/>
              </a:ext>
            </a:extLst>
          </p:cNvPr>
          <p:cNvSpPr/>
          <p:nvPr userDrawn="1"/>
        </p:nvSpPr>
        <p:spPr bwMode="auto">
          <a:xfrm flipV="1">
            <a:off x="12995340" y="2305862"/>
            <a:ext cx="530160" cy="720557"/>
          </a:xfrm>
          <a:prstGeom prst="snip1Rect">
            <a:avLst>
              <a:gd name="adj" fmla="val 38037"/>
            </a:avLst>
          </a:prstGeom>
          <a:solidFill>
            <a:srgbClr val="F2CE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 Bi Light</a:t>
            </a:r>
          </a:p>
        </p:txBody>
      </p:sp>
      <p:sp>
        <p:nvSpPr>
          <p:cNvPr id="62" name="Rectangle 61">
            <a:extLst>
              <a:ext uri="{FF2B5EF4-FFF2-40B4-BE49-F238E27FC236}">
                <a16:creationId xmlns:a16="http://schemas.microsoft.com/office/drawing/2014/main" id="{56110A8D-D937-33BE-87D5-7E552688D3F2}"/>
              </a:ext>
            </a:extLst>
          </p:cNvPr>
          <p:cNvSpPr/>
          <p:nvPr userDrawn="1"/>
        </p:nvSpPr>
        <p:spPr bwMode="auto">
          <a:xfrm>
            <a:off x="12410727" y="3072180"/>
            <a:ext cx="530159" cy="720557"/>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Automate Dark</a:t>
            </a:r>
          </a:p>
        </p:txBody>
      </p:sp>
      <p:sp>
        <p:nvSpPr>
          <p:cNvPr id="63" name="Rectangle: Single Corner Snipped 62">
            <a:extLst>
              <a:ext uri="{FF2B5EF4-FFF2-40B4-BE49-F238E27FC236}">
                <a16:creationId xmlns:a16="http://schemas.microsoft.com/office/drawing/2014/main" id="{4F3699C4-A871-BEAC-0F44-134D67BDA5B2}"/>
              </a:ext>
            </a:extLst>
          </p:cNvPr>
          <p:cNvSpPr/>
          <p:nvPr userDrawn="1"/>
        </p:nvSpPr>
        <p:spPr bwMode="auto">
          <a:xfrm flipV="1">
            <a:off x="12995340" y="3072179"/>
            <a:ext cx="530160" cy="720557"/>
          </a:xfrm>
          <a:prstGeom prst="snip1Rect">
            <a:avLst>
              <a:gd name="adj" fmla="val 38037"/>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Automate Light</a:t>
            </a:r>
          </a:p>
        </p:txBody>
      </p:sp>
      <p:sp>
        <p:nvSpPr>
          <p:cNvPr id="66" name="Rectangle 65">
            <a:extLst>
              <a:ext uri="{FF2B5EF4-FFF2-40B4-BE49-F238E27FC236}">
                <a16:creationId xmlns:a16="http://schemas.microsoft.com/office/drawing/2014/main" id="{4F6C4DB2-FFDC-E46B-7EB6-A1AD0A18E2AA}"/>
              </a:ext>
            </a:extLst>
          </p:cNvPr>
          <p:cNvSpPr/>
          <p:nvPr userDrawn="1"/>
        </p:nvSpPr>
        <p:spPr bwMode="auto">
          <a:xfrm>
            <a:off x="12410849" y="3838497"/>
            <a:ext cx="530159" cy="720557"/>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Apps</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Dark</a:t>
            </a:r>
          </a:p>
        </p:txBody>
      </p:sp>
      <p:sp>
        <p:nvSpPr>
          <p:cNvPr id="67" name="Rectangle: Single Corner Snipped 66">
            <a:extLst>
              <a:ext uri="{FF2B5EF4-FFF2-40B4-BE49-F238E27FC236}">
                <a16:creationId xmlns:a16="http://schemas.microsoft.com/office/drawing/2014/main" id="{05CDE5CD-D913-F954-8055-783E465DF50F}"/>
              </a:ext>
            </a:extLst>
          </p:cNvPr>
          <p:cNvSpPr/>
          <p:nvPr userDrawn="1"/>
        </p:nvSpPr>
        <p:spPr bwMode="auto">
          <a:xfrm flipV="1">
            <a:off x="12995340" y="3838496"/>
            <a:ext cx="530160" cy="720557"/>
          </a:xfrm>
          <a:prstGeom prst="snip1Rect">
            <a:avLst>
              <a:gd name="adj" fmla="val 30859"/>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Apps</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Light</a:t>
            </a:r>
          </a:p>
        </p:txBody>
      </p:sp>
      <p:sp>
        <p:nvSpPr>
          <p:cNvPr id="68" name="Rectangle 67">
            <a:extLst>
              <a:ext uri="{FF2B5EF4-FFF2-40B4-BE49-F238E27FC236}">
                <a16:creationId xmlns:a16="http://schemas.microsoft.com/office/drawing/2014/main" id="{F966EBCE-C013-9EED-E9EB-BA17AA3E5C8F}"/>
              </a:ext>
            </a:extLst>
          </p:cNvPr>
          <p:cNvSpPr/>
          <p:nvPr userDrawn="1"/>
        </p:nvSpPr>
        <p:spPr bwMode="auto">
          <a:xfrm>
            <a:off x="12410970" y="4604814"/>
            <a:ext cx="530159" cy="72055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 Virtual</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Agents Dark</a:t>
            </a:r>
          </a:p>
        </p:txBody>
      </p:sp>
      <p:sp>
        <p:nvSpPr>
          <p:cNvPr id="69" name="Rectangle: Single Corner Snipped 68">
            <a:extLst>
              <a:ext uri="{FF2B5EF4-FFF2-40B4-BE49-F238E27FC236}">
                <a16:creationId xmlns:a16="http://schemas.microsoft.com/office/drawing/2014/main" id="{13187A80-1B29-1AA7-E72E-CC324C7731B3}"/>
              </a:ext>
            </a:extLst>
          </p:cNvPr>
          <p:cNvSpPr/>
          <p:nvPr userDrawn="1"/>
        </p:nvSpPr>
        <p:spPr bwMode="auto">
          <a:xfrm flipV="1">
            <a:off x="12995340" y="4604813"/>
            <a:ext cx="530160" cy="720557"/>
          </a:xfrm>
          <a:prstGeom prst="snip1Rect">
            <a:avLst>
              <a:gd name="adj" fmla="val 21276"/>
            </a:avLst>
          </a:prstGeom>
          <a:solidFill>
            <a:srgbClr val="4CC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 Virtual</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Agents Light</a:t>
            </a:r>
          </a:p>
        </p:txBody>
      </p:sp>
      <p:sp>
        <p:nvSpPr>
          <p:cNvPr id="73" name="Rectangle 72">
            <a:extLst>
              <a:ext uri="{FF2B5EF4-FFF2-40B4-BE49-F238E27FC236}">
                <a16:creationId xmlns:a16="http://schemas.microsoft.com/office/drawing/2014/main" id="{68D432F4-C1DA-83AF-FC96-0CDD7996560C}"/>
              </a:ext>
            </a:extLst>
          </p:cNvPr>
          <p:cNvSpPr/>
          <p:nvPr userDrawn="1"/>
        </p:nvSpPr>
        <p:spPr bwMode="auto">
          <a:xfrm>
            <a:off x="12410849" y="5371131"/>
            <a:ext cx="530159" cy="720557"/>
          </a:xfrm>
          <a:prstGeom prst="rect">
            <a:avLst/>
          </a:prstGeom>
          <a:solidFill>
            <a:srgbClr val="2220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Pages Dark</a:t>
            </a:r>
          </a:p>
        </p:txBody>
      </p:sp>
      <p:sp>
        <p:nvSpPr>
          <p:cNvPr id="74" name="Rectangle: Single Corner Snipped 73">
            <a:extLst>
              <a:ext uri="{FF2B5EF4-FFF2-40B4-BE49-F238E27FC236}">
                <a16:creationId xmlns:a16="http://schemas.microsoft.com/office/drawing/2014/main" id="{5E28FDC9-01D2-1FE1-7F07-0906701CCACF}"/>
              </a:ext>
            </a:extLst>
          </p:cNvPr>
          <p:cNvSpPr/>
          <p:nvPr userDrawn="1"/>
        </p:nvSpPr>
        <p:spPr bwMode="auto">
          <a:xfrm flipV="1">
            <a:off x="12995340" y="5371130"/>
            <a:ext cx="530160" cy="720557"/>
          </a:xfrm>
          <a:prstGeom prst="snip1Rect">
            <a:avLst>
              <a:gd name="adj" fmla="val 33252"/>
            </a:avLst>
          </a:prstGeom>
          <a:solidFill>
            <a:srgbClr val="4B44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Pages Light</a:t>
            </a:r>
          </a:p>
        </p:txBody>
      </p:sp>
      <p:sp>
        <p:nvSpPr>
          <p:cNvPr id="91" name="Rectangle 90">
            <a:extLst>
              <a:ext uri="{FF2B5EF4-FFF2-40B4-BE49-F238E27FC236}">
                <a16:creationId xmlns:a16="http://schemas.microsoft.com/office/drawing/2014/main" id="{52B15FA5-6C54-48D2-5AF5-5F911096FD9C}"/>
              </a:ext>
            </a:extLst>
          </p:cNvPr>
          <p:cNvSpPr/>
          <p:nvPr userDrawn="1"/>
        </p:nvSpPr>
        <p:spPr bwMode="auto">
          <a:xfrm>
            <a:off x="12410970" y="6137444"/>
            <a:ext cx="530159" cy="720557"/>
          </a:xfrm>
          <a:prstGeom prst="rect">
            <a:avLst/>
          </a:prstGeom>
          <a:solidFill>
            <a:srgbClr val="1493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Platform Dark</a:t>
            </a:r>
          </a:p>
        </p:txBody>
      </p:sp>
      <p:sp>
        <p:nvSpPr>
          <p:cNvPr id="92" name="Rectangle: Single Corner Snipped 91">
            <a:extLst>
              <a:ext uri="{FF2B5EF4-FFF2-40B4-BE49-F238E27FC236}">
                <a16:creationId xmlns:a16="http://schemas.microsoft.com/office/drawing/2014/main" id="{FECDD228-E02E-C86F-8EE2-87C6C84F8F3E}"/>
              </a:ext>
            </a:extLst>
          </p:cNvPr>
          <p:cNvSpPr/>
          <p:nvPr userDrawn="1"/>
        </p:nvSpPr>
        <p:spPr bwMode="auto">
          <a:xfrm flipV="1">
            <a:off x="12995340" y="6137444"/>
            <a:ext cx="530160" cy="720557"/>
          </a:xfrm>
          <a:prstGeom prst="snip1Rect">
            <a:avLst>
              <a:gd name="adj" fmla="val 24878"/>
            </a:avLst>
          </a:prstGeom>
          <a:solidFill>
            <a:srgbClr val="4BC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Platform Light</a:t>
            </a:r>
          </a:p>
        </p:txBody>
      </p:sp>
      <p:sp>
        <p:nvSpPr>
          <p:cNvPr id="111" name="Rectangle 110">
            <a:extLst>
              <a:ext uri="{FF2B5EF4-FFF2-40B4-BE49-F238E27FC236}">
                <a16:creationId xmlns:a16="http://schemas.microsoft.com/office/drawing/2014/main" id="{BE7E2E2D-C6B1-5EA4-7349-83FF5DE2DBB6}"/>
              </a:ext>
            </a:extLst>
          </p:cNvPr>
          <p:cNvSpPr/>
          <p:nvPr userDrawn="1"/>
        </p:nvSpPr>
        <p:spPr bwMode="auto">
          <a:xfrm>
            <a:off x="12410482" y="768622"/>
            <a:ext cx="530159" cy="722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2" name="Rectangle: Single Corner Snipped 111">
            <a:extLst>
              <a:ext uri="{FF2B5EF4-FFF2-40B4-BE49-F238E27FC236}">
                <a16:creationId xmlns:a16="http://schemas.microsoft.com/office/drawing/2014/main" id="{7109F77D-50EF-7CD4-C093-4F6451C99DB6}"/>
              </a:ext>
            </a:extLst>
          </p:cNvPr>
          <p:cNvSpPr/>
          <p:nvPr userDrawn="1"/>
        </p:nvSpPr>
        <p:spPr bwMode="auto">
          <a:xfrm flipV="1">
            <a:off x="12994851" y="768622"/>
            <a:ext cx="530160" cy="722860"/>
          </a:xfrm>
          <a:prstGeom prst="snip1Rect">
            <a:avLst>
              <a:gd name="adj" fmla="val 41626"/>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29425B8F-DEAE-2553-A34D-A142F1FCE2F5}"/>
              </a:ext>
            </a:extLst>
          </p:cNvPr>
          <p:cNvSpPr/>
          <p:nvPr userDrawn="1"/>
        </p:nvSpPr>
        <p:spPr bwMode="auto">
          <a:xfrm>
            <a:off x="13608553" y="0"/>
            <a:ext cx="134938" cy="2203733"/>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TextBox 116">
            <a:extLst>
              <a:ext uri="{FF2B5EF4-FFF2-40B4-BE49-F238E27FC236}">
                <a16:creationId xmlns:a16="http://schemas.microsoft.com/office/drawing/2014/main" id="{D0EA6001-AA7F-ADE7-1D3C-E21D2ED694F6}"/>
              </a:ext>
            </a:extLst>
          </p:cNvPr>
          <p:cNvSpPr txBox="1"/>
          <p:nvPr userDrawn="1"/>
        </p:nvSpPr>
        <p:spPr>
          <a:xfrm rot="5400000">
            <a:off x="13119148" y="971060"/>
            <a:ext cx="1263926" cy="261610"/>
          </a:xfrm>
          <a:prstGeom prst="rect">
            <a:avLst/>
          </a:prstGeom>
          <a:solidFill>
            <a:srgbClr val="ECECEC"/>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Universal Colors</a:t>
            </a:r>
          </a:p>
        </p:txBody>
      </p:sp>
      <p:sp>
        <p:nvSpPr>
          <p:cNvPr id="118" name="Rectangle 114">
            <a:extLst>
              <a:ext uri="{FF2B5EF4-FFF2-40B4-BE49-F238E27FC236}">
                <a16:creationId xmlns:a16="http://schemas.microsoft.com/office/drawing/2014/main" id="{BDC581B7-C25C-BC19-F5F3-9B5342F25487}"/>
              </a:ext>
            </a:extLst>
          </p:cNvPr>
          <p:cNvSpPr/>
          <p:nvPr userDrawn="1"/>
        </p:nvSpPr>
        <p:spPr bwMode="auto">
          <a:xfrm>
            <a:off x="13609637" y="2303703"/>
            <a:ext cx="134938" cy="4554297"/>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26C18FCC-458B-3C39-F881-A647D9187BB2}"/>
              </a:ext>
            </a:extLst>
          </p:cNvPr>
          <p:cNvSpPr txBox="1"/>
          <p:nvPr userDrawn="1"/>
        </p:nvSpPr>
        <p:spPr>
          <a:xfrm rot="5400000">
            <a:off x="13162466" y="4258315"/>
            <a:ext cx="1177290" cy="261610"/>
          </a:xfrm>
          <a:prstGeom prst="rect">
            <a:avLst/>
          </a:prstGeom>
          <a:solidFill>
            <a:srgbClr val="ECECEC"/>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Product Colors</a:t>
            </a:r>
          </a:p>
        </p:txBody>
      </p:sp>
      <p:sp>
        <p:nvSpPr>
          <p:cNvPr id="160" name="Rectangle 159">
            <a:extLst>
              <a:ext uri="{FF2B5EF4-FFF2-40B4-BE49-F238E27FC236}">
                <a16:creationId xmlns:a16="http://schemas.microsoft.com/office/drawing/2014/main" id="{0C48B22D-E877-46C2-C93F-2B0A8A391F90}"/>
              </a:ext>
            </a:extLst>
          </p:cNvPr>
          <p:cNvSpPr/>
          <p:nvPr userDrawn="1"/>
        </p:nvSpPr>
        <p:spPr bwMode="auto">
          <a:xfrm>
            <a:off x="13934970" y="0"/>
            <a:ext cx="530159" cy="72055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Single Corner Snipped 160">
            <a:extLst>
              <a:ext uri="{FF2B5EF4-FFF2-40B4-BE49-F238E27FC236}">
                <a16:creationId xmlns:a16="http://schemas.microsoft.com/office/drawing/2014/main" id="{13452B28-68E8-CE7E-FA9D-BD52B5D77B52}"/>
              </a:ext>
            </a:extLst>
          </p:cNvPr>
          <p:cNvSpPr/>
          <p:nvPr userDrawn="1"/>
        </p:nvSpPr>
        <p:spPr bwMode="auto">
          <a:xfrm flipV="1">
            <a:off x="14519340" y="0"/>
            <a:ext cx="530160" cy="720557"/>
          </a:xfrm>
          <a:prstGeom prst="snip1Rect">
            <a:avLst>
              <a:gd name="adj" fmla="val 2487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70656480"/>
      </p:ext>
    </p:extLst>
  </p:cSld>
  <p:clrMap bg1="lt1" tx1="dk1" bg2="lt2" tx2="dk2" accent1="accent1" accent2="accent2" accent3="accent3" accent4="accent4" accent5="accent5" accent6="accent6" hlink="hlink" folHlink="folHlink"/>
  <p:sldLayoutIdLst>
    <p:sldLayoutId id="214748511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1.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tags" Target="../tags/tag3.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4.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ags" Target="../tags/tag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tags" Target="../tags/tag8.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57.png"/><Relationship Id="rId11" Type="http://schemas.openxmlformats.org/officeDocument/2006/relationships/image" Target="../media/image23.svg"/><Relationship Id="rId5" Type="http://schemas.openxmlformats.org/officeDocument/2006/relationships/image" Target="../media/image56.png"/><Relationship Id="rId10" Type="http://schemas.openxmlformats.org/officeDocument/2006/relationships/image" Target="../media/image22.png"/><Relationship Id="rId4" Type="http://schemas.openxmlformats.org/officeDocument/2006/relationships/image" Target="../media/image55.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4.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81.png"/><Relationship Id="rId3" Type="http://schemas.openxmlformats.org/officeDocument/2006/relationships/image" Target="../media/image71.jpeg"/><Relationship Id="rId7" Type="http://schemas.openxmlformats.org/officeDocument/2006/relationships/image" Target="../media/image75.jpeg"/><Relationship Id="rId12"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74.jpeg"/><Relationship Id="rId11" Type="http://schemas.openxmlformats.org/officeDocument/2006/relationships/image" Target="../media/image79.png"/><Relationship Id="rId5" Type="http://schemas.openxmlformats.org/officeDocument/2006/relationships/image" Target="../media/image73.jpeg"/><Relationship Id="rId10" Type="http://schemas.openxmlformats.org/officeDocument/2006/relationships/image" Target="../media/image78.png"/><Relationship Id="rId4" Type="http://schemas.openxmlformats.org/officeDocument/2006/relationships/image" Target="../media/image72.jpeg"/><Relationship Id="rId9" Type="http://schemas.openxmlformats.org/officeDocument/2006/relationships/image" Target="../media/image77.png"/><Relationship Id="rId1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hyperlink" Target="https://docs.microsoft.com/en-us/connectors/custom-connectors/" TargetMode="External"/><Relationship Id="rId5" Type="http://schemas.openxmlformats.org/officeDocument/2006/relationships/hyperlink" Target="https://docs.microsoft.com/en-us/connectors/connector-reference/connector-reference-premium-connectors" TargetMode="External"/><Relationship Id="rId4" Type="http://schemas.openxmlformats.org/officeDocument/2006/relationships/hyperlink" Target="https://docs.microsoft.com/en-us/connectors/connector-reference/connector-reference-standard-connectors#list-of-all-standard-tier-connector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aka.ms/CopilotStudioImplementationGuide" TargetMode="External"/><Relationship Id="rId3" Type="http://schemas.openxmlformats.org/officeDocument/2006/relationships/image" Target="../media/image23.svg"/><Relationship Id="rId7" Type="http://schemas.openxmlformats.org/officeDocument/2006/relationships/image" Target="../media/image88.pn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aka.ms/CopilotStudioStart"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sv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svg"/><Relationship Id="rId2" Type="http://schemas.openxmlformats.org/officeDocument/2006/relationships/notesSlide" Target="../notesSlides/notesSlide27.xml"/><Relationship Id="rId16"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image" Target="../media/image97.png"/><Relationship Id="rId15" Type="http://schemas.openxmlformats.org/officeDocument/2006/relationships/image" Target="../media/image107.sv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0.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notesSlide" Target="../notesSlides/notesSlide28.xml"/><Relationship Id="rId16" Type="http://schemas.openxmlformats.org/officeDocument/2006/relationships/image" Target="../media/image123.svg"/><Relationship Id="rId1" Type="http://schemas.openxmlformats.org/officeDocument/2006/relationships/slideLayout" Target="../slideLayouts/slideLayout4.xml"/><Relationship Id="rId6" Type="http://schemas.openxmlformats.org/officeDocument/2006/relationships/image" Target="../media/image113.sv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svg"/><Relationship Id="rId4" Type="http://schemas.openxmlformats.org/officeDocument/2006/relationships/image" Target="../media/image111.svg"/><Relationship Id="rId9" Type="http://schemas.openxmlformats.org/officeDocument/2006/relationships/image" Target="../media/image116.png"/><Relationship Id="rId14" Type="http://schemas.openxmlformats.org/officeDocument/2006/relationships/image" Target="../media/image121.svg"/></Relationships>
</file>

<file path=ppt/slides/_rels/slide41.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32.svg"/></Relationships>
</file>

<file path=ppt/slides/_rels/slide4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microsoft.com/office/2007/relationships/hdphoto" Target="../media/hdphoto1.wdp"/><Relationship Id="rId12" Type="http://schemas.openxmlformats.org/officeDocument/2006/relationships/image" Target="../media/image143.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40.png"/><Relationship Id="rId11" Type="http://schemas.openxmlformats.org/officeDocument/2006/relationships/image" Target="../media/image23.svg"/><Relationship Id="rId5" Type="http://schemas.openxmlformats.org/officeDocument/2006/relationships/image" Target="../media/image139.png"/><Relationship Id="rId10" Type="http://schemas.openxmlformats.org/officeDocument/2006/relationships/image" Target="../media/image22.png"/><Relationship Id="rId4" Type="http://schemas.openxmlformats.org/officeDocument/2006/relationships/image" Target="../media/image138.png"/><Relationship Id="rId9" Type="http://schemas.openxmlformats.org/officeDocument/2006/relationships/image" Target="../media/image1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notesSlide" Target="../notesSlides/notesSlide4.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slideLayout" Target="../slideLayouts/slideLayout15.xml"/><Relationship Id="rId16" Type="http://schemas.openxmlformats.org/officeDocument/2006/relationships/image" Target="../media/image21.png"/><Relationship Id="rId1" Type="http://schemas.openxmlformats.org/officeDocument/2006/relationships/themeOverride" Target="../theme/themeOverride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18" Type="http://schemas.openxmlformats.org/officeDocument/2006/relationships/image" Target="../media/image163.svg"/><Relationship Id="rId26" Type="http://schemas.openxmlformats.org/officeDocument/2006/relationships/image" Target="../media/image171.svg"/><Relationship Id="rId3" Type="http://schemas.openxmlformats.org/officeDocument/2006/relationships/image" Target="../media/image148.png"/><Relationship Id="rId21" Type="http://schemas.openxmlformats.org/officeDocument/2006/relationships/image" Target="../media/image166.png"/><Relationship Id="rId7" Type="http://schemas.openxmlformats.org/officeDocument/2006/relationships/image" Target="../media/image152.png"/><Relationship Id="rId12" Type="http://schemas.openxmlformats.org/officeDocument/2006/relationships/image" Target="../media/image157.svg"/><Relationship Id="rId17" Type="http://schemas.openxmlformats.org/officeDocument/2006/relationships/image" Target="../media/image162.png"/><Relationship Id="rId25" Type="http://schemas.openxmlformats.org/officeDocument/2006/relationships/image" Target="../media/image170.png"/><Relationship Id="rId2" Type="http://schemas.openxmlformats.org/officeDocument/2006/relationships/notesSlide" Target="../notesSlides/notesSlide36.xml"/><Relationship Id="rId16" Type="http://schemas.openxmlformats.org/officeDocument/2006/relationships/image" Target="../media/image161.svg"/><Relationship Id="rId20" Type="http://schemas.openxmlformats.org/officeDocument/2006/relationships/image" Target="../media/image165.svg"/><Relationship Id="rId1" Type="http://schemas.openxmlformats.org/officeDocument/2006/relationships/slideLayout" Target="../slideLayouts/slideLayout4.xml"/><Relationship Id="rId6" Type="http://schemas.openxmlformats.org/officeDocument/2006/relationships/image" Target="../media/image151.svg"/><Relationship Id="rId11" Type="http://schemas.openxmlformats.org/officeDocument/2006/relationships/image" Target="../media/image156.png"/><Relationship Id="rId24" Type="http://schemas.openxmlformats.org/officeDocument/2006/relationships/image" Target="../media/image169.svg"/><Relationship Id="rId5" Type="http://schemas.openxmlformats.org/officeDocument/2006/relationships/image" Target="../media/image150.png"/><Relationship Id="rId15" Type="http://schemas.openxmlformats.org/officeDocument/2006/relationships/image" Target="../media/image160.png"/><Relationship Id="rId23" Type="http://schemas.openxmlformats.org/officeDocument/2006/relationships/image" Target="../media/image168.png"/><Relationship Id="rId10" Type="http://schemas.openxmlformats.org/officeDocument/2006/relationships/image" Target="../media/image155.svg"/><Relationship Id="rId19" Type="http://schemas.openxmlformats.org/officeDocument/2006/relationships/image" Target="../media/image164.pn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 Id="rId22" Type="http://schemas.openxmlformats.org/officeDocument/2006/relationships/image" Target="../media/image167.svg"/></Relationships>
</file>

<file path=ppt/slides/_rels/slide55.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svg"/><Relationship Id="rId18" Type="http://schemas.openxmlformats.org/officeDocument/2006/relationships/image" Target="../media/image182.png"/><Relationship Id="rId26" Type="http://schemas.openxmlformats.org/officeDocument/2006/relationships/image" Target="../media/image190.png"/><Relationship Id="rId3" Type="http://schemas.openxmlformats.org/officeDocument/2006/relationships/hyperlink" Target="https://learn.microsoft.com/en-us/microsoft-copilot-studio/responsible-ai-overview" TargetMode="External"/><Relationship Id="rId21" Type="http://schemas.openxmlformats.org/officeDocument/2006/relationships/image" Target="../media/image185.svg"/><Relationship Id="rId7" Type="http://schemas.openxmlformats.org/officeDocument/2006/relationships/hyperlink" Target="https://learn.microsoft.com/en-us/azure/ai-services/openai/concepts/abuse-monitoring" TargetMode="External"/><Relationship Id="rId12" Type="http://schemas.openxmlformats.org/officeDocument/2006/relationships/image" Target="../media/image176.png"/><Relationship Id="rId17" Type="http://schemas.openxmlformats.org/officeDocument/2006/relationships/image" Target="../media/image181.svg"/><Relationship Id="rId25" Type="http://schemas.openxmlformats.org/officeDocument/2006/relationships/image" Target="../media/image189.svg"/><Relationship Id="rId2" Type="http://schemas.openxmlformats.org/officeDocument/2006/relationships/notesSlide" Target="../notesSlides/notesSlide37.xml"/><Relationship Id="rId16" Type="http://schemas.openxmlformats.org/officeDocument/2006/relationships/image" Target="../media/image180.png"/><Relationship Id="rId20" Type="http://schemas.openxmlformats.org/officeDocument/2006/relationships/image" Target="../media/image184.png"/><Relationship Id="rId1" Type="http://schemas.openxmlformats.org/officeDocument/2006/relationships/slideLayout" Target="../slideLayouts/slideLayout9.xml"/><Relationship Id="rId6" Type="http://schemas.openxmlformats.org/officeDocument/2006/relationships/hyperlink" Target="https://learn.microsoft.com/en-us/power-platform/admin/about-lockbox" TargetMode="External"/><Relationship Id="rId11" Type="http://schemas.openxmlformats.org/officeDocument/2006/relationships/image" Target="../media/image175.svg"/><Relationship Id="rId24" Type="http://schemas.openxmlformats.org/officeDocument/2006/relationships/image" Target="../media/image188.png"/><Relationship Id="rId5" Type="http://schemas.openxmlformats.org/officeDocument/2006/relationships/hyperlink" Target="https://learn.microsoft.com/en-us/microsoft-copilot-studio/manage-data-movement-outside-us" TargetMode="External"/><Relationship Id="rId15" Type="http://schemas.openxmlformats.org/officeDocument/2006/relationships/image" Target="../media/image179.svg"/><Relationship Id="rId23" Type="http://schemas.openxmlformats.org/officeDocument/2006/relationships/image" Target="../media/image187.svg"/><Relationship Id="rId10" Type="http://schemas.openxmlformats.org/officeDocument/2006/relationships/image" Target="../media/image174.png"/><Relationship Id="rId19" Type="http://schemas.openxmlformats.org/officeDocument/2006/relationships/image" Target="../media/image183.svg"/><Relationship Id="rId4" Type="http://schemas.openxmlformats.org/officeDocument/2006/relationships/hyperlink" Target="https://learn.microsoft.com/en-us/microsoft-copilot-studio/nlu-generative-answers-prompt-modification" TargetMode="External"/><Relationship Id="rId9" Type="http://schemas.openxmlformats.org/officeDocument/2006/relationships/image" Target="../media/image173.svg"/><Relationship Id="rId14" Type="http://schemas.openxmlformats.org/officeDocument/2006/relationships/image" Target="../media/image178.png"/><Relationship Id="rId22" Type="http://schemas.openxmlformats.org/officeDocument/2006/relationships/image" Target="../media/image186.png"/><Relationship Id="rId27" Type="http://schemas.openxmlformats.org/officeDocument/2006/relationships/image" Target="../media/image191.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2.gif"/><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5.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4.gif"/><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aka.ms/CopilotStudioDemo" TargetMode="External"/><Relationship Id="rId13" Type="http://schemas.openxmlformats.org/officeDocument/2006/relationships/image" Target="../media/image197.png"/><Relationship Id="rId3" Type="http://schemas.openxmlformats.org/officeDocument/2006/relationships/image" Target="../media/image195.png"/><Relationship Id="rId7" Type="http://schemas.openxmlformats.org/officeDocument/2006/relationships/hyperlink" Target="https://aka.ms/CopilotStudioBlog" TargetMode="External"/><Relationship Id="rId12" Type="http://schemas.openxmlformats.org/officeDocument/2006/relationships/hyperlink" Target="https://aka.ms/CopilotStudioCommunity"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aka.ms/CopilotStudio" TargetMode="External"/><Relationship Id="rId11" Type="http://schemas.openxmlformats.org/officeDocument/2006/relationships/hyperlink" Target="https://aka.ms/CopilotStudioImplementationGuide" TargetMode="External"/><Relationship Id="rId5" Type="http://schemas.openxmlformats.org/officeDocument/2006/relationships/hyperlink" Target="https://aka.ms/TryCopilotStudio" TargetMode="External"/><Relationship Id="rId10" Type="http://schemas.openxmlformats.org/officeDocument/2006/relationships/hyperlink" Target="https://aka.ms/CopilotStudioGuidance" TargetMode="External"/><Relationship Id="rId4" Type="http://schemas.openxmlformats.org/officeDocument/2006/relationships/image" Target="../media/image196.svg"/><Relationship Id="rId9" Type="http://schemas.openxmlformats.org/officeDocument/2006/relationships/hyperlink" Target="https://aka.ms/CopilotStudioDocs" TargetMode="External"/><Relationship Id="rId14" Type="http://schemas.openxmlformats.org/officeDocument/2006/relationships/image" Target="../media/image198.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3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2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23.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2200-AED2-C877-6AEE-A6793BF0AB01}"/>
              </a:ext>
            </a:extLst>
          </p:cNvPr>
          <p:cNvSpPr>
            <a:spLocks noGrp="1"/>
          </p:cNvSpPr>
          <p:nvPr>
            <p:ph type="title"/>
          </p:nvPr>
        </p:nvSpPr>
        <p:spPr>
          <a:xfrm>
            <a:off x="585216" y="3217560"/>
            <a:ext cx="4985307" cy="1077218"/>
          </a:xfrm>
        </p:spPr>
        <p:txBody>
          <a:bodyPr/>
          <a:lstStyle/>
          <a:p>
            <a:pPr>
              <a:spcBef>
                <a:spcPts val="1200"/>
              </a:spcBef>
              <a:spcAft>
                <a:spcPts val="1200"/>
              </a:spcAft>
            </a:pPr>
            <a:r>
              <a:rPr lang="en-US" sz="3600" dirty="0"/>
              <a:t>Microsoft Copilot Studio</a:t>
            </a:r>
            <a:br>
              <a:rPr lang="en-US" sz="3600" dirty="0"/>
            </a:br>
            <a:br>
              <a:rPr lang="en-US" sz="1000" dirty="0"/>
            </a:br>
            <a:r>
              <a:rPr lang="en-US" sz="2400" cap="all" dirty="0">
                <a:solidFill>
                  <a:schemeClr val="bg2"/>
                </a:solidFill>
                <a:latin typeface="+mn-lt"/>
              </a:rPr>
              <a:t>Hands-on workshop</a:t>
            </a:r>
            <a:endParaRPr lang="en-US" sz="3600" cap="all" dirty="0">
              <a:solidFill>
                <a:schemeClr val="bg2"/>
              </a:solidFill>
              <a:latin typeface="+mn-lt"/>
            </a:endParaRPr>
          </a:p>
        </p:txBody>
      </p:sp>
    </p:spTree>
    <p:extLst>
      <p:ext uri="{BB962C8B-B14F-4D97-AF65-F5344CB8AC3E}">
        <p14:creationId xmlns:p14="http://schemas.microsoft.com/office/powerpoint/2010/main" val="27973501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72C2-F7C2-B72B-4106-6289200DA97E}"/>
              </a:ext>
              <a:ext uri="{C183D7F6-B498-43B3-948B-1728B52AA6E4}">
                <adec:decorative xmlns:adec="http://schemas.microsoft.com/office/drawing/2017/decorative" val="1"/>
              </a:ext>
            </a:extLst>
          </p:cNvPr>
          <p:cNvSpPr/>
          <p:nvPr/>
        </p:nvSpPr>
        <p:spPr bwMode="auto">
          <a:xfrm>
            <a:off x="742980" y="1128679"/>
            <a:ext cx="10706039" cy="4877949"/>
          </a:xfrm>
          <a:prstGeom prst="roundRect">
            <a:avLst>
              <a:gd name="adj" fmla="val 6677"/>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Rectangle: Rounded Corners 6">
            <a:extLst>
              <a:ext uri="{FF2B5EF4-FFF2-40B4-BE49-F238E27FC236}">
                <a16:creationId xmlns:a16="http://schemas.microsoft.com/office/drawing/2014/main" id="{998DEB0D-5211-93BC-1DC1-DE0993F7BB9A}"/>
              </a:ext>
              <a:ext uri="{C183D7F6-B498-43B3-948B-1728B52AA6E4}">
                <adec:decorative xmlns:adec="http://schemas.microsoft.com/office/drawing/2017/decorative" val="1"/>
              </a:ext>
            </a:extLst>
          </p:cNvPr>
          <p:cNvSpPr/>
          <p:nvPr/>
        </p:nvSpPr>
        <p:spPr bwMode="auto">
          <a:xfrm>
            <a:off x="7886907" y="3030912"/>
            <a:ext cx="2976260" cy="2207968"/>
          </a:xfrm>
          <a:prstGeom prst="roundRect">
            <a:avLst>
              <a:gd name="adj" fmla="val 3066"/>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3" name="Title 4">
            <a:extLst>
              <a:ext uri="{FF2B5EF4-FFF2-40B4-BE49-F238E27FC236}">
                <a16:creationId xmlns:a16="http://schemas.microsoft.com/office/drawing/2014/main" id="{807D568C-BE8E-6444-0693-C87F859E5B45}"/>
              </a:ext>
            </a:extLst>
          </p:cNvPr>
          <p:cNvSpPr>
            <a:spLocks noGrp="1"/>
          </p:cNvSpPr>
          <p:nvPr>
            <p:ph type="title"/>
          </p:nvPr>
        </p:nvSpPr>
        <p:spPr/>
        <p:txBody>
          <a:bodyPr anchor="t"/>
          <a:lstStyle/>
          <a:p>
            <a:pPr algn="ctr"/>
            <a:r>
              <a:rPr lang="en-US" sz="3200" b="1" spc="0">
                <a:solidFill>
                  <a:schemeClr val="tx1"/>
                </a:solidFill>
                <a:latin typeface="Segoe UI Semibold"/>
                <a:cs typeface="Segoe UI Semibold"/>
              </a:rPr>
              <a:t>Different building journeys for different needs</a:t>
            </a:r>
            <a:endParaRPr lang="en-US">
              <a:solidFill>
                <a:schemeClr val="tx1"/>
              </a:solidFill>
              <a:cs typeface="Segoe UI"/>
            </a:endParaRPr>
          </a:p>
        </p:txBody>
      </p:sp>
      <p:sp>
        <p:nvSpPr>
          <p:cNvPr id="4" name="Rectangle: Rounded Corners 3">
            <a:extLst>
              <a:ext uri="{FF2B5EF4-FFF2-40B4-BE49-F238E27FC236}">
                <a16:creationId xmlns:a16="http://schemas.microsoft.com/office/drawing/2014/main" id="{A3DAFFAF-CC70-E1F7-9632-AB55BC81FE3D}"/>
              </a:ext>
              <a:ext uri="{C183D7F6-B498-43B3-948B-1728B52AA6E4}">
                <adec:decorative xmlns:adec="http://schemas.microsoft.com/office/drawing/2017/decorative" val="1"/>
              </a:ext>
            </a:extLst>
          </p:cNvPr>
          <p:cNvSpPr/>
          <p:nvPr/>
        </p:nvSpPr>
        <p:spPr bwMode="auto">
          <a:xfrm>
            <a:off x="4648316" y="3030912"/>
            <a:ext cx="3003431" cy="2224370"/>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5" name="Rectangle 4">
            <a:extLst>
              <a:ext uri="{FF2B5EF4-FFF2-40B4-BE49-F238E27FC236}">
                <a16:creationId xmlns:a16="http://schemas.microsoft.com/office/drawing/2014/main" id="{F7AFC8BF-C0CD-0825-26DB-E9EDE7085852}"/>
              </a:ext>
              <a:ext uri="{C183D7F6-B498-43B3-948B-1728B52AA6E4}">
                <adec:decorative xmlns:adec="http://schemas.microsoft.com/office/drawing/2017/decorative" val="1"/>
              </a:ext>
            </a:extLst>
          </p:cNvPr>
          <p:cNvSpPr/>
          <p:nvPr/>
        </p:nvSpPr>
        <p:spPr bwMode="auto">
          <a:xfrm>
            <a:off x="4648313" y="2385551"/>
            <a:ext cx="6222039" cy="646710"/>
          </a:xfrm>
          <a:prstGeom prst="rect">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8" name="TextBox 17">
            <a:extLst>
              <a:ext uri="{FF2B5EF4-FFF2-40B4-BE49-F238E27FC236}">
                <a16:creationId xmlns:a16="http://schemas.microsoft.com/office/drawing/2014/main" id="{58BC61D4-406C-ABF2-F7FA-D36B4E327C93}"/>
              </a:ext>
            </a:extLst>
          </p:cNvPr>
          <p:cNvSpPr txBox="1"/>
          <p:nvPr/>
        </p:nvSpPr>
        <p:spPr>
          <a:xfrm>
            <a:off x="4845563" y="3882730"/>
            <a:ext cx="26259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Rules-based dialog management and conversational orchestration with a prebuilt LLM</a:t>
            </a:r>
          </a:p>
        </p:txBody>
      </p:sp>
      <p:sp>
        <p:nvSpPr>
          <p:cNvPr id="27" name="Rectangle: Rounded Corners 26">
            <a:extLst>
              <a:ext uri="{FF2B5EF4-FFF2-40B4-BE49-F238E27FC236}">
                <a16:creationId xmlns:a16="http://schemas.microsoft.com/office/drawing/2014/main" id="{56425F22-75D4-0C94-6598-3AE13C8CE0CA}"/>
              </a:ext>
              <a:ext uri="{C183D7F6-B498-43B3-948B-1728B52AA6E4}">
                <adec:decorative xmlns:adec="http://schemas.microsoft.com/office/drawing/2017/decorative" val="1"/>
              </a:ext>
            </a:extLst>
          </p:cNvPr>
          <p:cNvSpPr/>
          <p:nvPr/>
        </p:nvSpPr>
        <p:spPr bwMode="auto">
          <a:xfrm>
            <a:off x="1225790" y="3048331"/>
            <a:ext cx="3142816" cy="2207968"/>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28" name="TextBox 27">
            <a:extLst>
              <a:ext uri="{FF2B5EF4-FFF2-40B4-BE49-F238E27FC236}">
                <a16:creationId xmlns:a16="http://schemas.microsoft.com/office/drawing/2014/main" id="{FD0FAD71-4E6A-B3E8-969B-F4935E1BCA1A}"/>
              </a:ext>
            </a:extLst>
          </p:cNvPr>
          <p:cNvSpPr txBox="1"/>
          <p:nvPr/>
        </p:nvSpPr>
        <p:spPr>
          <a:xfrm>
            <a:off x="1467623" y="326623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Connect with your data sources outside of Copilots reach </a:t>
            </a:r>
          </a:p>
        </p:txBody>
      </p:sp>
      <p:sp>
        <p:nvSpPr>
          <p:cNvPr id="29" name="TextBox 28">
            <a:extLst>
              <a:ext uri="{FF2B5EF4-FFF2-40B4-BE49-F238E27FC236}">
                <a16:creationId xmlns:a16="http://schemas.microsoft.com/office/drawing/2014/main" id="{5AC4469D-47DA-B576-425D-D5EA94710435}"/>
              </a:ext>
            </a:extLst>
          </p:cNvPr>
          <p:cNvSpPr txBox="1"/>
          <p:nvPr/>
        </p:nvSpPr>
        <p:spPr>
          <a:xfrm>
            <a:off x="1467623" y="3967742"/>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Call your redesigned business processes and workflows</a:t>
            </a:r>
          </a:p>
        </p:txBody>
      </p:sp>
      <p:sp>
        <p:nvSpPr>
          <p:cNvPr id="30" name="TextBox 29">
            <a:extLst>
              <a:ext uri="{FF2B5EF4-FFF2-40B4-BE49-F238E27FC236}">
                <a16:creationId xmlns:a16="http://schemas.microsoft.com/office/drawing/2014/main" id="{AFEFD2E3-F15B-D3F2-0D9D-1B57C0D1B6B8}"/>
              </a:ext>
            </a:extLst>
          </p:cNvPr>
          <p:cNvSpPr txBox="1"/>
          <p:nvPr/>
        </p:nvSpPr>
        <p:spPr>
          <a:xfrm>
            <a:off x="1467623" y="466925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Copilot responses to</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specific questions</a:t>
            </a:r>
          </a:p>
        </p:txBody>
      </p:sp>
      <p:sp>
        <p:nvSpPr>
          <p:cNvPr id="33" name="Rectangle: Top Corners Rounded 32">
            <a:extLst>
              <a:ext uri="{FF2B5EF4-FFF2-40B4-BE49-F238E27FC236}">
                <a16:creationId xmlns:a16="http://schemas.microsoft.com/office/drawing/2014/main" id="{AAA47243-95F5-0121-67D6-6ED35E3E0000}"/>
              </a:ext>
              <a:ext uri="{C183D7F6-B498-43B3-948B-1728B52AA6E4}">
                <adec:decorative xmlns:adec="http://schemas.microsoft.com/office/drawing/2017/decorative" val="1"/>
              </a:ext>
            </a:extLst>
          </p:cNvPr>
          <p:cNvSpPr/>
          <p:nvPr/>
        </p:nvSpPr>
        <p:spPr bwMode="auto">
          <a:xfrm>
            <a:off x="1225791" y="2314375"/>
            <a:ext cx="3153737" cy="738663"/>
          </a:xfrm>
          <a:prstGeom prst="round2SameRect">
            <a:avLst>
              <a:gd name="adj1" fmla="val 16667"/>
              <a:gd name="adj2" fmla="val 0"/>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cxnSp>
        <p:nvCxnSpPr>
          <p:cNvPr id="34" name="!!Line 1">
            <a:extLst>
              <a:ext uri="{FF2B5EF4-FFF2-40B4-BE49-F238E27FC236}">
                <a16:creationId xmlns:a16="http://schemas.microsoft.com/office/drawing/2014/main" id="{0B91D524-B7EC-2738-0D2B-24A8A53FB299}"/>
              </a:ext>
              <a:ext uri="{C183D7F6-B498-43B3-948B-1728B52AA6E4}">
                <adec:decorative xmlns:adec="http://schemas.microsoft.com/office/drawing/2017/decorative" val="1"/>
              </a:ext>
            </a:extLst>
          </p:cNvPr>
          <p:cNvCxnSpPr>
            <a:cxnSpLocks/>
          </p:cNvCxnSpPr>
          <p:nvPr/>
        </p:nvCxnSpPr>
        <p:spPr>
          <a:xfrm>
            <a:off x="1214868" y="3806684"/>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Line 1">
            <a:extLst>
              <a:ext uri="{FF2B5EF4-FFF2-40B4-BE49-F238E27FC236}">
                <a16:creationId xmlns:a16="http://schemas.microsoft.com/office/drawing/2014/main" id="{F6C617D6-FD64-4543-0626-162AF00FA4F9}"/>
              </a:ext>
              <a:ext uri="{C183D7F6-B498-43B3-948B-1728B52AA6E4}">
                <adec:decorative xmlns:adec="http://schemas.microsoft.com/office/drawing/2017/decorative" val="1"/>
              </a:ext>
            </a:extLst>
          </p:cNvPr>
          <p:cNvCxnSpPr>
            <a:cxnSpLocks/>
          </p:cNvCxnSpPr>
          <p:nvPr/>
        </p:nvCxnSpPr>
        <p:spPr>
          <a:xfrm>
            <a:off x="1208414" y="4508195"/>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TextBox 47">
            <a:extLst>
              <a:ext uri="{FF2B5EF4-FFF2-40B4-BE49-F238E27FC236}">
                <a16:creationId xmlns:a16="http://schemas.microsoft.com/office/drawing/2014/main" id="{40C870A4-25F7-0DF6-1B70-275324E002AA}"/>
              </a:ext>
            </a:extLst>
          </p:cNvPr>
          <p:cNvSpPr txBox="1"/>
          <p:nvPr/>
        </p:nvSpPr>
        <p:spPr>
          <a:xfrm>
            <a:off x="8241230" y="3980387"/>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LLMs with prompt engineering</a:t>
            </a:r>
            <a:endParaRPr kumimoji="0" lang="en-US" sz="1200" b="1" i="0" u="none" strike="noStrike" kern="1200" cap="none" spc="0" normalizeH="0" baseline="0" noProof="0">
              <a:ln>
                <a:noFill/>
              </a:ln>
              <a:effectLst/>
              <a:uLnTx/>
              <a:uFillTx/>
              <a:latin typeface="Segoe UI"/>
              <a:ea typeface="+mn-ea"/>
              <a:cs typeface="+mn-cs"/>
            </a:endParaRPr>
          </a:p>
        </p:txBody>
      </p:sp>
      <p:sp>
        <p:nvSpPr>
          <p:cNvPr id="49" name="TextBox 48">
            <a:extLst>
              <a:ext uri="{FF2B5EF4-FFF2-40B4-BE49-F238E27FC236}">
                <a16:creationId xmlns:a16="http://schemas.microsoft.com/office/drawing/2014/main" id="{9B59F4AB-7279-0302-549C-9B2417B1A2AE}"/>
              </a:ext>
            </a:extLst>
          </p:cNvPr>
          <p:cNvSpPr txBox="1"/>
          <p:nvPr/>
        </p:nvSpPr>
        <p:spPr>
          <a:xfrm>
            <a:off x="4835969" y="4645185"/>
            <a:ext cx="262590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Managed SaaS, no infrastructure, built in security and governance</a:t>
            </a:r>
            <a:endParaRPr kumimoji="0" lang="en-US" sz="1200" b="1" i="0" u="none" strike="noStrike" kern="1200" cap="none" spc="0" normalizeH="0" baseline="0" noProof="0">
              <a:ln>
                <a:noFill/>
              </a:ln>
              <a:effectLst/>
              <a:uLnTx/>
              <a:uFillTx/>
              <a:latin typeface="Segoe UI"/>
              <a:ea typeface="+mn-ea"/>
              <a:cs typeface="+mn-cs"/>
            </a:endParaRPr>
          </a:p>
        </p:txBody>
      </p:sp>
      <p:sp>
        <p:nvSpPr>
          <p:cNvPr id="50" name="TextBox 49">
            <a:extLst>
              <a:ext uri="{FF2B5EF4-FFF2-40B4-BE49-F238E27FC236}">
                <a16:creationId xmlns:a16="http://schemas.microsoft.com/office/drawing/2014/main" id="{D927EDDE-829C-809B-8092-F16CC714A470}"/>
              </a:ext>
            </a:extLst>
          </p:cNvPr>
          <p:cNvSpPr txBox="1"/>
          <p:nvPr/>
        </p:nvSpPr>
        <p:spPr>
          <a:xfrm>
            <a:off x="8231513" y="4653084"/>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 own infrastructure, custom dev and security</a:t>
            </a:r>
            <a:endParaRPr kumimoji="0" lang="en-US" sz="1200" b="1" i="0" u="none" strike="noStrike" kern="1200" cap="none" spc="0" normalizeH="0" baseline="0" noProof="0">
              <a:ln>
                <a:noFill/>
              </a:ln>
              <a:effectLst/>
              <a:uLnTx/>
              <a:uFillTx/>
              <a:latin typeface="Segoe UI"/>
              <a:ea typeface="+mn-ea"/>
              <a:cs typeface="+mn-cs"/>
            </a:endParaRPr>
          </a:p>
        </p:txBody>
      </p:sp>
      <p:cxnSp>
        <p:nvCxnSpPr>
          <p:cNvPr id="43" name="!!Line 1">
            <a:extLst>
              <a:ext uri="{FF2B5EF4-FFF2-40B4-BE49-F238E27FC236}">
                <a16:creationId xmlns:a16="http://schemas.microsoft.com/office/drawing/2014/main" id="{EC64BA58-E318-0FC2-52BE-C92FED9E0DBA}"/>
              </a:ext>
              <a:ext uri="{C183D7F6-B498-43B3-948B-1728B52AA6E4}">
                <adec:decorative xmlns:adec="http://schemas.microsoft.com/office/drawing/2017/decorative" val="1"/>
              </a:ext>
            </a:extLst>
          </p:cNvPr>
          <p:cNvCxnSpPr>
            <a:cxnSpLocks/>
          </p:cNvCxnSpPr>
          <p:nvPr/>
        </p:nvCxnSpPr>
        <p:spPr>
          <a:xfrm>
            <a:off x="4631619" y="4491609"/>
            <a:ext cx="3020128"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Line 1">
            <a:extLst>
              <a:ext uri="{FF2B5EF4-FFF2-40B4-BE49-F238E27FC236}">
                <a16:creationId xmlns:a16="http://schemas.microsoft.com/office/drawing/2014/main" id="{6C656987-62E3-653B-0606-1944B13F7637}"/>
              </a:ext>
              <a:ext uri="{C183D7F6-B498-43B3-948B-1728B52AA6E4}">
                <adec:decorative xmlns:adec="http://schemas.microsoft.com/office/drawing/2017/decorative" val="1"/>
              </a:ext>
            </a:extLst>
          </p:cNvPr>
          <p:cNvCxnSpPr>
            <a:cxnSpLocks/>
          </p:cNvCxnSpPr>
          <p:nvPr/>
        </p:nvCxnSpPr>
        <p:spPr>
          <a:xfrm>
            <a:off x="7887931" y="4491609"/>
            <a:ext cx="2982421"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9" name="Rectangle: Top Corners Rounded 158">
            <a:extLst>
              <a:ext uri="{FF2B5EF4-FFF2-40B4-BE49-F238E27FC236}">
                <a16:creationId xmlns:a16="http://schemas.microsoft.com/office/drawing/2014/main" id="{87A16734-5508-EAA5-129D-49243574FF4E}"/>
              </a:ext>
              <a:ext uri="{C183D7F6-B498-43B3-948B-1728B52AA6E4}">
                <adec:decorative xmlns:adec="http://schemas.microsoft.com/office/drawing/2017/decorative" val="1"/>
              </a:ext>
            </a:extLst>
          </p:cNvPr>
          <p:cNvSpPr/>
          <p:nvPr/>
        </p:nvSpPr>
        <p:spPr bwMode="auto">
          <a:xfrm>
            <a:off x="7860493" y="1829817"/>
            <a:ext cx="3007902" cy="558030"/>
          </a:xfrm>
          <a:prstGeom prst="round2SameRect">
            <a:avLst/>
          </a:prstGeom>
          <a:gradFill flip="none" rotWithShape="1">
            <a:gsLst>
              <a:gs pos="0">
                <a:srgbClr val="FF5C39"/>
              </a:gs>
              <a:gs pos="8000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6D60F60-9223-0BBC-868F-AF82A0741516}"/>
              </a:ext>
              <a:ext uri="{C183D7F6-B498-43B3-948B-1728B52AA6E4}">
                <adec:decorative xmlns:adec="http://schemas.microsoft.com/office/drawing/2017/decorative" val="1"/>
              </a:ext>
            </a:extLst>
          </p:cNvPr>
          <p:cNvSpPr/>
          <p:nvPr/>
        </p:nvSpPr>
        <p:spPr bwMode="auto">
          <a:xfrm>
            <a:off x="1225791" y="1927937"/>
            <a:ext cx="3149269" cy="457849"/>
          </a:xfrm>
          <a:prstGeom prst="rect">
            <a:avLst/>
          </a:prstGeom>
          <a:gradFill flip="none" rotWithShape="1">
            <a:gsLst>
              <a:gs pos="0">
                <a:srgbClr val="0078D4"/>
              </a:gs>
              <a:gs pos="80000">
                <a:srgbClr val="399A9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4577BCD1-69FA-60B0-9B4C-0990C9B430E9}"/>
              </a:ext>
              <a:ext uri="{C183D7F6-B498-43B3-948B-1728B52AA6E4}">
                <adec:decorative xmlns:adec="http://schemas.microsoft.com/office/drawing/2017/decorative" val="1"/>
              </a:ext>
            </a:extLst>
          </p:cNvPr>
          <p:cNvSpPr/>
          <p:nvPr/>
        </p:nvSpPr>
        <p:spPr bwMode="auto">
          <a:xfrm>
            <a:off x="4643846" y="1929998"/>
            <a:ext cx="3007902" cy="457849"/>
          </a:xfrm>
          <a:prstGeom prst="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2" name="Rectangle: Top Corners Rounded 161">
            <a:extLst>
              <a:ext uri="{FF2B5EF4-FFF2-40B4-BE49-F238E27FC236}">
                <a16:creationId xmlns:a16="http://schemas.microsoft.com/office/drawing/2014/main" id="{DB3AA707-93C9-BE85-8BC8-4DC14F513157}"/>
              </a:ext>
              <a:ext uri="{C183D7F6-B498-43B3-948B-1728B52AA6E4}">
                <adec:decorative xmlns:adec="http://schemas.microsoft.com/office/drawing/2017/decorative" val="1"/>
              </a:ext>
            </a:extLst>
          </p:cNvPr>
          <p:cNvSpPr/>
          <p:nvPr/>
        </p:nvSpPr>
        <p:spPr bwMode="auto">
          <a:xfrm>
            <a:off x="1225790" y="1378485"/>
            <a:ext cx="6425957" cy="554060"/>
          </a:xfrm>
          <a:prstGeom prst="round2Same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3" name="Group 162" descr="Copilot Studio">
            <a:extLst>
              <a:ext uri="{FF2B5EF4-FFF2-40B4-BE49-F238E27FC236}">
                <a16:creationId xmlns:a16="http://schemas.microsoft.com/office/drawing/2014/main" id="{CD124A0B-6875-DFF4-CAC9-3B6026CA4948}"/>
              </a:ext>
            </a:extLst>
          </p:cNvPr>
          <p:cNvGrpSpPr/>
          <p:nvPr/>
        </p:nvGrpSpPr>
        <p:grpSpPr>
          <a:xfrm>
            <a:off x="3045042" y="1487984"/>
            <a:ext cx="3426594" cy="319202"/>
            <a:chOff x="3360657" y="97468"/>
            <a:chExt cx="3426594" cy="319202"/>
          </a:xfrm>
        </p:grpSpPr>
        <p:sp>
          <p:nvSpPr>
            <p:cNvPr id="164" name="TextBox 163">
              <a:extLst>
                <a:ext uri="{FF2B5EF4-FFF2-40B4-BE49-F238E27FC236}">
                  <a16:creationId xmlns:a16="http://schemas.microsoft.com/office/drawing/2014/main" id="{BD54A026-FCEA-1ABC-2197-6D369520FCC2}"/>
                </a:ext>
              </a:extLst>
            </p:cNvPr>
            <p:cNvSpPr txBox="1"/>
            <p:nvPr/>
          </p:nvSpPr>
          <p:spPr>
            <a:xfrm>
              <a:off x="3360657" y="149204"/>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Copilot Studio</a:t>
              </a:r>
            </a:p>
          </p:txBody>
        </p:sp>
        <p:pic>
          <p:nvPicPr>
            <p:cNvPr id="166" name="Graphic 165">
              <a:extLst>
                <a:ext uri="{FF2B5EF4-FFF2-40B4-BE49-F238E27FC236}">
                  <a16:creationId xmlns:a16="http://schemas.microsoft.com/office/drawing/2014/main" id="{B367C3A4-61F4-196A-5A72-E4EAC8212C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9324" y="97468"/>
              <a:ext cx="319202" cy="319202"/>
            </a:xfrm>
            <a:prstGeom prst="rect">
              <a:avLst/>
            </a:prstGeom>
            <a:effectLst/>
          </p:spPr>
        </p:pic>
      </p:grpSp>
      <p:grpSp>
        <p:nvGrpSpPr>
          <p:cNvPr id="167" name="Group 166" descr="Azure AI Studio">
            <a:extLst>
              <a:ext uri="{FF2B5EF4-FFF2-40B4-BE49-F238E27FC236}">
                <a16:creationId xmlns:a16="http://schemas.microsoft.com/office/drawing/2014/main" id="{0B100D13-696D-A6F9-1D2F-6FFB79256451}"/>
              </a:ext>
            </a:extLst>
          </p:cNvPr>
          <p:cNvGrpSpPr/>
          <p:nvPr/>
        </p:nvGrpSpPr>
        <p:grpSpPr>
          <a:xfrm>
            <a:off x="7813983" y="1918362"/>
            <a:ext cx="3426594" cy="370132"/>
            <a:chOff x="8929299" y="531542"/>
            <a:chExt cx="3426594" cy="370132"/>
          </a:xfrm>
        </p:grpSpPr>
        <p:sp>
          <p:nvSpPr>
            <p:cNvPr id="168" name="TextBox 167">
              <a:extLst>
                <a:ext uri="{FF2B5EF4-FFF2-40B4-BE49-F238E27FC236}">
                  <a16:creationId xmlns:a16="http://schemas.microsoft.com/office/drawing/2014/main" id="{8883B2BC-99C5-4C3E-788B-929EBCFC2108}"/>
                </a:ext>
              </a:extLst>
            </p:cNvPr>
            <p:cNvSpPr txBox="1"/>
            <p:nvPr/>
          </p:nvSpPr>
          <p:spPr>
            <a:xfrm>
              <a:off x="8929299" y="586522"/>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AI Studio</a:t>
              </a:r>
            </a:p>
          </p:txBody>
        </p:sp>
        <p:pic>
          <p:nvPicPr>
            <p:cNvPr id="170" name="Graphic 169">
              <a:extLst>
                <a:ext uri="{FF2B5EF4-FFF2-40B4-BE49-F238E27FC236}">
                  <a16:creationId xmlns:a16="http://schemas.microsoft.com/office/drawing/2014/main" id="{D5B57B23-612D-65E8-C5F5-6D0222188C1F}"/>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420325" y="531542"/>
              <a:ext cx="370132" cy="370132"/>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72" name="TextBox 171">
            <a:extLst>
              <a:ext uri="{FF2B5EF4-FFF2-40B4-BE49-F238E27FC236}">
                <a16:creationId xmlns:a16="http://schemas.microsoft.com/office/drawing/2014/main" id="{EADD27AC-8665-75CE-9C0E-7CA77EFF6DDE}"/>
              </a:ext>
            </a:extLst>
          </p:cNvPr>
          <p:cNvSpPr txBox="1"/>
          <p:nvPr/>
        </p:nvSpPr>
        <p:spPr>
          <a:xfrm>
            <a:off x="4589041" y="2035483"/>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Standalone</a:t>
            </a:r>
          </a:p>
        </p:txBody>
      </p:sp>
      <p:pic>
        <p:nvPicPr>
          <p:cNvPr id="175" name="Graphic 174">
            <a:extLst>
              <a:ext uri="{FF2B5EF4-FFF2-40B4-BE49-F238E27FC236}">
                <a16:creationId xmlns:a16="http://schemas.microsoft.com/office/drawing/2014/main" id="{35C711EA-A747-0E99-F90D-ACF68FC1514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733" y="2017625"/>
            <a:ext cx="282633" cy="282633"/>
          </a:xfrm>
          <a:prstGeom prst="rect">
            <a:avLst/>
          </a:prstGeom>
          <a:effectLst/>
        </p:spPr>
      </p:pic>
      <p:grpSp>
        <p:nvGrpSpPr>
          <p:cNvPr id="176" name="Group 175" descr="Included in Copilot for M365">
            <a:extLst>
              <a:ext uri="{FF2B5EF4-FFF2-40B4-BE49-F238E27FC236}">
                <a16:creationId xmlns:a16="http://schemas.microsoft.com/office/drawing/2014/main" id="{4BA7CA4B-139E-599A-EF15-BE97956B1927}"/>
              </a:ext>
            </a:extLst>
          </p:cNvPr>
          <p:cNvGrpSpPr/>
          <p:nvPr/>
        </p:nvGrpSpPr>
        <p:grpSpPr>
          <a:xfrm>
            <a:off x="1284967" y="2004366"/>
            <a:ext cx="3486028" cy="282633"/>
            <a:chOff x="1744963" y="619607"/>
            <a:chExt cx="3486028" cy="282633"/>
          </a:xfrm>
        </p:grpSpPr>
        <p:sp>
          <p:nvSpPr>
            <p:cNvPr id="177" name="TextBox 176">
              <a:extLst>
                <a:ext uri="{FF2B5EF4-FFF2-40B4-BE49-F238E27FC236}">
                  <a16:creationId xmlns:a16="http://schemas.microsoft.com/office/drawing/2014/main" id="{78E380C9-6832-1925-0B18-C665A60F4F60}"/>
                </a:ext>
              </a:extLst>
            </p:cNvPr>
            <p:cNvSpPr txBox="1"/>
            <p:nvPr/>
          </p:nvSpPr>
          <p:spPr>
            <a:xfrm>
              <a:off x="1804397" y="678583"/>
              <a:ext cx="342659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         Included in Copilot for M365</a:t>
              </a:r>
            </a:p>
          </p:txBody>
        </p:sp>
        <p:pic>
          <p:nvPicPr>
            <p:cNvPr id="179" name="Graphic 178">
              <a:extLst>
                <a:ext uri="{FF2B5EF4-FFF2-40B4-BE49-F238E27FC236}">
                  <a16:creationId xmlns:a16="http://schemas.microsoft.com/office/drawing/2014/main" id="{B4010ECF-1052-D823-B29D-742D1954E8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502" y="619607"/>
              <a:ext cx="282633" cy="282633"/>
            </a:xfrm>
            <a:prstGeom prst="rect">
              <a:avLst/>
            </a:prstGeom>
            <a:effectLst/>
          </p:spPr>
        </p:pic>
        <p:pic>
          <p:nvPicPr>
            <p:cNvPr id="181" name="Picture 180" descr="A rainbow colored logo on a black background&#10;&#10;Description automatically generated">
              <a:extLst>
                <a:ext uri="{FF2B5EF4-FFF2-40B4-BE49-F238E27FC236}">
                  <a16:creationId xmlns:a16="http://schemas.microsoft.com/office/drawing/2014/main" id="{15E62995-01F5-ECAF-1458-EB2FBBD82C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44963" y="629351"/>
              <a:ext cx="457132" cy="257137"/>
            </a:xfrm>
            <a:prstGeom prst="rect">
              <a:avLst/>
            </a:prstGeom>
            <a:effectLst/>
          </p:spPr>
        </p:pic>
        <p:pic>
          <p:nvPicPr>
            <p:cNvPr id="182" name="Graphic 181" descr="Add with solid fill">
              <a:extLst>
                <a:ext uri="{FF2B5EF4-FFF2-40B4-BE49-F238E27FC236}">
                  <a16:creationId xmlns:a16="http://schemas.microsoft.com/office/drawing/2014/main" id="{3720F6A9-1318-E0C7-17FB-D2299F910B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3782" y="717358"/>
              <a:ext cx="137537" cy="137537"/>
            </a:xfrm>
            <a:prstGeom prst="rect">
              <a:avLst/>
            </a:prstGeom>
          </p:spPr>
        </p:pic>
      </p:grpSp>
      <p:sp>
        <p:nvSpPr>
          <p:cNvPr id="183" name="TextBox 182">
            <a:extLst>
              <a:ext uri="{FF2B5EF4-FFF2-40B4-BE49-F238E27FC236}">
                <a16:creationId xmlns:a16="http://schemas.microsoft.com/office/drawing/2014/main" id="{DEC8344A-B863-7D0E-B0FA-6095F67EB16D}"/>
              </a:ext>
            </a:extLst>
          </p:cNvPr>
          <p:cNvSpPr txBox="1"/>
          <p:nvPr/>
        </p:nvSpPr>
        <p:spPr>
          <a:xfrm>
            <a:off x="1259047" y="2602673"/>
            <a:ext cx="307660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Customize Microsoft Copilot</a:t>
            </a:r>
          </a:p>
        </p:txBody>
      </p:sp>
      <p:sp>
        <p:nvSpPr>
          <p:cNvPr id="2" name="Rectangle: Rounded Corners 1">
            <a:extLst>
              <a:ext uri="{FF2B5EF4-FFF2-40B4-BE49-F238E27FC236}">
                <a16:creationId xmlns:a16="http://schemas.microsoft.com/office/drawing/2014/main" id="{E0FFB8D1-F749-D85F-365D-18C779EFB9AE}"/>
              </a:ext>
              <a:ext uri="{C183D7F6-B498-43B3-948B-1728B52AA6E4}">
                <adec:decorative xmlns:adec="http://schemas.microsoft.com/office/drawing/2017/decorative" val="1"/>
              </a:ext>
            </a:extLst>
          </p:cNvPr>
          <p:cNvSpPr/>
          <p:nvPr/>
        </p:nvSpPr>
        <p:spPr bwMode="auto">
          <a:xfrm>
            <a:off x="1208414" y="5264309"/>
            <a:ext cx="3166646" cy="492440"/>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8" name="Rectangle: Rounded Corners 7">
            <a:extLst>
              <a:ext uri="{FF2B5EF4-FFF2-40B4-BE49-F238E27FC236}">
                <a16:creationId xmlns:a16="http://schemas.microsoft.com/office/drawing/2014/main" id="{5FDD9EB7-E6F1-FEFE-3801-EA7A2BD61532}"/>
              </a:ext>
              <a:ext uri="{C183D7F6-B498-43B3-948B-1728B52AA6E4}">
                <adec:decorative xmlns:adec="http://schemas.microsoft.com/office/drawing/2017/decorative" val="1"/>
              </a:ext>
            </a:extLst>
          </p:cNvPr>
          <p:cNvSpPr/>
          <p:nvPr/>
        </p:nvSpPr>
        <p:spPr bwMode="auto">
          <a:xfrm>
            <a:off x="4653957" y="3030911"/>
            <a:ext cx="6216395" cy="775773"/>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 name="TextBox 16">
            <a:extLst>
              <a:ext uri="{FF2B5EF4-FFF2-40B4-BE49-F238E27FC236}">
                <a16:creationId xmlns:a16="http://schemas.microsoft.com/office/drawing/2014/main" id="{3AACC97D-8B41-9734-09EE-B5D0228227A2}"/>
              </a:ext>
            </a:extLst>
          </p:cNvPr>
          <p:cNvSpPr txBox="1"/>
          <p:nvPr/>
        </p:nvSpPr>
        <p:spPr>
          <a:xfrm>
            <a:off x="4845563" y="3238951"/>
            <a:ext cx="580885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Build customer or internal facing copilots with your data and workflows, </a:t>
            </a:r>
            <a:br>
              <a:rPr kumimoji="0" lang="ru-RU"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on channels that work for you</a:t>
            </a:r>
            <a:endParaRPr kumimoji="0" lang="en-US" sz="1200" b="1" i="0" u="none" strike="noStrike" kern="1200" cap="none" spc="0" normalizeH="0" baseline="0" noProof="0">
              <a:ln>
                <a:noFill/>
              </a:ln>
              <a:effectLst/>
              <a:uLnTx/>
              <a:uFillTx/>
              <a:latin typeface="Segoe UI"/>
              <a:ea typeface="+mn-ea"/>
              <a:cs typeface="+mn-cs"/>
            </a:endParaRPr>
          </a:p>
        </p:txBody>
      </p:sp>
      <p:sp>
        <p:nvSpPr>
          <p:cNvPr id="185" name="TextBox 184">
            <a:extLst>
              <a:ext uri="{FF2B5EF4-FFF2-40B4-BE49-F238E27FC236}">
                <a16:creationId xmlns:a16="http://schemas.microsoft.com/office/drawing/2014/main" id="{F3EE8E71-289F-9156-32C0-9AA5E6FBBB9B}"/>
              </a:ext>
            </a:extLst>
          </p:cNvPr>
          <p:cNvSpPr txBox="1"/>
          <p:nvPr/>
        </p:nvSpPr>
        <p:spPr>
          <a:xfrm>
            <a:off x="5985737" y="2596793"/>
            <a:ext cx="3528509"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Build your own custom copilots</a:t>
            </a:r>
          </a:p>
        </p:txBody>
      </p:sp>
      <p:cxnSp>
        <p:nvCxnSpPr>
          <p:cNvPr id="19" name="!!Line 1">
            <a:extLst>
              <a:ext uri="{FF2B5EF4-FFF2-40B4-BE49-F238E27FC236}">
                <a16:creationId xmlns:a16="http://schemas.microsoft.com/office/drawing/2014/main" id="{7F267555-278B-16D9-F1F0-7CA687158D71}"/>
              </a:ext>
              <a:ext uri="{C183D7F6-B498-43B3-948B-1728B52AA6E4}">
                <adec:decorative xmlns:adec="http://schemas.microsoft.com/office/drawing/2017/decorative" val="1"/>
              </a:ext>
            </a:extLst>
          </p:cNvPr>
          <p:cNvCxnSpPr>
            <a:cxnSpLocks/>
          </p:cNvCxnSpPr>
          <p:nvPr/>
        </p:nvCxnSpPr>
        <p:spPr>
          <a:xfrm>
            <a:off x="4648313" y="3807742"/>
            <a:ext cx="6181420"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 name="TextBox 45">
            <a:extLst>
              <a:ext uri="{FF2B5EF4-FFF2-40B4-BE49-F238E27FC236}">
                <a16:creationId xmlns:a16="http://schemas.microsoft.com/office/drawing/2014/main" id="{14ADB068-7F6F-FD69-991A-324F27E26B6D}"/>
              </a:ext>
            </a:extLst>
          </p:cNvPr>
          <p:cNvSpPr txBox="1"/>
          <p:nvPr/>
        </p:nvSpPr>
        <p:spPr>
          <a:xfrm>
            <a:off x="1513533" y="5382905"/>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Building Copilot Extensions</a:t>
            </a:r>
          </a:p>
        </p:txBody>
      </p:sp>
      <p:sp>
        <p:nvSpPr>
          <p:cNvPr id="6" name="Rectangle: Rounded Corners 5">
            <a:extLst>
              <a:ext uri="{FF2B5EF4-FFF2-40B4-BE49-F238E27FC236}">
                <a16:creationId xmlns:a16="http://schemas.microsoft.com/office/drawing/2014/main" id="{9580A7C4-E32B-F29D-F745-4417668E46A2}"/>
              </a:ext>
              <a:ext uri="{C183D7F6-B498-43B3-948B-1728B52AA6E4}">
                <adec:decorative xmlns:adec="http://schemas.microsoft.com/office/drawing/2017/decorative" val="1"/>
              </a:ext>
            </a:extLst>
          </p:cNvPr>
          <p:cNvSpPr/>
          <p:nvPr/>
        </p:nvSpPr>
        <p:spPr bwMode="auto">
          <a:xfrm>
            <a:off x="4643846" y="5255282"/>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9" name="TextBox 8">
            <a:extLst>
              <a:ext uri="{FF2B5EF4-FFF2-40B4-BE49-F238E27FC236}">
                <a16:creationId xmlns:a16="http://schemas.microsoft.com/office/drawing/2014/main" id="{C023CB84-F548-F269-2D77-D83E97C3A4CD}"/>
              </a:ext>
            </a:extLst>
          </p:cNvPr>
          <p:cNvSpPr txBox="1"/>
          <p:nvPr/>
        </p:nvSpPr>
        <p:spPr>
          <a:xfrm>
            <a:off x="4758339" y="5264309"/>
            <a:ext cx="2662932" cy="49244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Conversational Orchestration</a:t>
            </a:r>
          </a:p>
        </p:txBody>
      </p:sp>
      <p:sp>
        <p:nvSpPr>
          <p:cNvPr id="10" name="Rectangle: Rounded Corners 9">
            <a:extLst>
              <a:ext uri="{FF2B5EF4-FFF2-40B4-BE49-F238E27FC236}">
                <a16:creationId xmlns:a16="http://schemas.microsoft.com/office/drawing/2014/main" id="{B9E5679A-5E42-A7A1-C3F6-45234FE420D5}"/>
              </a:ext>
              <a:ext uri="{C183D7F6-B498-43B3-948B-1728B52AA6E4}">
                <adec:decorative xmlns:adec="http://schemas.microsoft.com/office/drawing/2017/decorative" val="1"/>
              </a:ext>
            </a:extLst>
          </p:cNvPr>
          <p:cNvSpPr/>
          <p:nvPr/>
        </p:nvSpPr>
        <p:spPr bwMode="auto">
          <a:xfrm>
            <a:off x="7886907" y="5263700"/>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1" name="TextBox 10">
            <a:extLst>
              <a:ext uri="{FF2B5EF4-FFF2-40B4-BE49-F238E27FC236}">
                <a16:creationId xmlns:a16="http://schemas.microsoft.com/office/drawing/2014/main" id="{A61EF6F0-5ECF-87BE-C836-91C66CC0BF38}"/>
              </a:ext>
            </a:extLst>
          </p:cNvPr>
          <p:cNvSpPr txBox="1"/>
          <p:nvPr/>
        </p:nvSpPr>
        <p:spPr>
          <a:xfrm>
            <a:off x="8047253" y="5377888"/>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Models</a:t>
            </a:r>
          </a:p>
        </p:txBody>
      </p:sp>
      <p:sp>
        <p:nvSpPr>
          <p:cNvPr id="15" name="Rectangle: Rounded Corners 14">
            <a:extLst>
              <a:ext uri="{FF2B5EF4-FFF2-40B4-BE49-F238E27FC236}">
                <a16:creationId xmlns:a16="http://schemas.microsoft.com/office/drawing/2014/main" id="{F6BC29BC-2973-6435-B163-FB0435D6466F}"/>
              </a:ext>
            </a:extLst>
          </p:cNvPr>
          <p:cNvSpPr/>
          <p:nvPr/>
        </p:nvSpPr>
        <p:spPr bwMode="auto">
          <a:xfrm>
            <a:off x="5105439" y="5792165"/>
            <a:ext cx="2263681" cy="437120"/>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Our Focus today</a:t>
            </a:r>
          </a:p>
        </p:txBody>
      </p:sp>
    </p:spTree>
    <p:extLst>
      <p:ext uri="{BB962C8B-B14F-4D97-AF65-F5344CB8AC3E}">
        <p14:creationId xmlns:p14="http://schemas.microsoft.com/office/powerpoint/2010/main" val="234575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F694FCA-1E43-1403-B86B-8733736B2BC0}"/>
              </a:ext>
            </a:extLst>
          </p:cNvPr>
          <p:cNvSpPr txBox="1">
            <a:spLocks noGrp="1"/>
          </p:cNvSpPr>
          <p:nvPr>
            <p:ph type="title" idx="4294967295"/>
          </p:nvPr>
        </p:nvSpPr>
        <p:spPr>
          <a:xfrm>
            <a:off x="4592720" y="1145654"/>
            <a:ext cx="3008982"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mj-lt"/>
                <a:ea typeface="+mn-ea"/>
                <a:cs typeface="Segoe UI" pitchFamily="34" charset="0"/>
              </a:rPr>
              <a:t>Build &amp; Publish</a:t>
            </a:r>
          </a:p>
        </p:txBody>
      </p:sp>
      <p:grpSp>
        <p:nvGrpSpPr>
          <p:cNvPr id="16" name="Group 15">
            <a:extLst>
              <a:ext uri="{FF2B5EF4-FFF2-40B4-BE49-F238E27FC236}">
                <a16:creationId xmlns:a16="http://schemas.microsoft.com/office/drawing/2014/main" id="{65D85B3D-099F-3512-CA00-5B7F35FB524B}"/>
              </a:ext>
              <a:ext uri="{C183D7F6-B498-43B3-948B-1728B52AA6E4}">
                <adec:decorative xmlns:adec="http://schemas.microsoft.com/office/drawing/2017/decorative" val="1"/>
              </a:ext>
            </a:extLst>
          </p:cNvPr>
          <p:cNvGrpSpPr/>
          <p:nvPr/>
        </p:nvGrpSpPr>
        <p:grpSpPr>
          <a:xfrm>
            <a:off x="4686100" y="2640109"/>
            <a:ext cx="2732240" cy="1513876"/>
            <a:chOff x="4655782" y="2429444"/>
            <a:chExt cx="2732240" cy="1513876"/>
          </a:xfrm>
        </p:grpSpPr>
        <p:sp>
          <p:nvSpPr>
            <p:cNvPr id="29" name="TextBox 28">
              <a:extLst>
                <a:ext uri="{FF2B5EF4-FFF2-40B4-BE49-F238E27FC236}">
                  <a16:creationId xmlns:a16="http://schemas.microsoft.com/office/drawing/2014/main" id="{FCC5627A-9033-E98E-F62F-F0467279C0CF}"/>
                </a:ext>
                <a:ext uri="{C183D7F6-B498-43B3-948B-1728B52AA6E4}">
                  <adec:decorative xmlns:adec="http://schemas.microsoft.com/office/drawing/2017/decorative" val="1"/>
                </a:ext>
              </a:extLst>
            </p:cNvPr>
            <p:cNvSpPr txBox="1"/>
            <p:nvPr/>
          </p:nvSpPr>
          <p:spPr>
            <a:xfrm>
              <a:off x="4655782" y="3666321"/>
              <a:ext cx="273224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Copilot  Studio</a:t>
              </a:r>
              <a:endParaRPr kumimoji="0" lang="en-US" sz="1400" b="1" i="0" u="none" strike="noStrike" kern="0" cap="none" spc="0" normalizeH="0" baseline="0" noProof="0">
                <a:ln>
                  <a:noFill/>
                </a:ln>
                <a:solidFill>
                  <a:srgbClr val="FFFFFF"/>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C7409CB4-F733-7B7C-D4BE-DDF4E2F453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8265" y="2429444"/>
              <a:ext cx="1067274" cy="1067274"/>
            </a:xfrm>
            <a:prstGeom prst="rect">
              <a:avLst/>
            </a:prstGeom>
          </p:spPr>
        </p:pic>
      </p:grpSp>
      <p:sp>
        <p:nvSpPr>
          <p:cNvPr id="35" name="Title 1">
            <a:extLst>
              <a:ext uri="{FF2B5EF4-FFF2-40B4-BE49-F238E27FC236}">
                <a16:creationId xmlns:a16="http://schemas.microsoft.com/office/drawing/2014/main" id="{40176FC7-B26D-F1DE-7818-89ECE966FDBD}"/>
              </a:ext>
            </a:extLst>
          </p:cNvPr>
          <p:cNvSpPr txBox="1">
            <a:spLocks/>
          </p:cNvSpPr>
          <p:nvPr/>
        </p:nvSpPr>
        <p:spPr>
          <a:xfrm>
            <a:off x="4306535" y="5219903"/>
            <a:ext cx="3581353"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Segoe UI Semibold"/>
                <a:ea typeface="+mn-ea"/>
                <a:cs typeface="Segoe UI" pitchFamily="34" charset="0"/>
              </a:rPr>
              <a:t>Analyze &amp; </a:t>
            </a:r>
            <a:r>
              <a:rPr kumimoji="0" lang="en-US" sz="32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Segoe UI Semibold"/>
                <a:ea typeface="+mn-ea"/>
                <a:cs typeface="Segoe UI" pitchFamily="34" charset="0"/>
              </a:rPr>
              <a:t>Improve</a:t>
            </a:r>
          </a:p>
        </p:txBody>
      </p:sp>
      <p:grpSp>
        <p:nvGrpSpPr>
          <p:cNvPr id="14" name="Group 13">
            <a:extLst>
              <a:ext uri="{FF2B5EF4-FFF2-40B4-BE49-F238E27FC236}">
                <a16:creationId xmlns:a16="http://schemas.microsoft.com/office/drawing/2014/main" id="{880449DD-28F9-5B40-7454-678089454966}"/>
              </a:ext>
              <a:ext uri="{C183D7F6-B498-43B3-948B-1728B52AA6E4}">
                <adec:decorative xmlns:adec="http://schemas.microsoft.com/office/drawing/2017/decorative" val="1"/>
              </a:ext>
            </a:extLst>
          </p:cNvPr>
          <p:cNvGrpSpPr/>
          <p:nvPr/>
        </p:nvGrpSpPr>
        <p:grpSpPr>
          <a:xfrm rot="4500000">
            <a:off x="4452299" y="1833060"/>
            <a:ext cx="3219630" cy="3219207"/>
            <a:chOff x="4481934" y="2047696"/>
            <a:chExt cx="3079937" cy="3079534"/>
          </a:xfrm>
        </p:grpSpPr>
        <p:sp>
          <p:nvSpPr>
            <p:cNvPr id="17" name="Block Arc 16">
              <a:extLst>
                <a:ext uri="{FF2B5EF4-FFF2-40B4-BE49-F238E27FC236}">
                  <a16:creationId xmlns:a16="http://schemas.microsoft.com/office/drawing/2014/main" id="{953F974E-02CB-769D-02D5-1C108BE83B9B}"/>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8" name="Block Arc 17">
              <a:extLst>
                <a:ext uri="{FF2B5EF4-FFF2-40B4-BE49-F238E27FC236}">
                  <a16:creationId xmlns:a16="http://schemas.microsoft.com/office/drawing/2014/main" id="{8EDBCCEC-64F1-2B9E-1888-ED3F19ADDC74}"/>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9" name="Half Frame 18">
              <a:extLst>
                <a:ext uri="{FF2B5EF4-FFF2-40B4-BE49-F238E27FC236}">
                  <a16:creationId xmlns:a16="http://schemas.microsoft.com/office/drawing/2014/main" id="{593E7360-B5B7-4E79-0816-9F0DE894CADB}"/>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Half Frame 19">
              <a:extLst>
                <a:ext uri="{FF2B5EF4-FFF2-40B4-BE49-F238E27FC236}">
                  <a16:creationId xmlns:a16="http://schemas.microsoft.com/office/drawing/2014/main" id="{C15B966D-1E2E-43CC-9312-5C3FB01428F1}"/>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Tree>
    <p:custDataLst>
      <p:tags r:id="rId1"/>
    </p:custDataLst>
    <p:extLst>
      <p:ext uri="{BB962C8B-B14F-4D97-AF65-F5344CB8AC3E}">
        <p14:creationId xmlns:p14="http://schemas.microsoft.com/office/powerpoint/2010/main" val="324847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300"/>
                                  </p:stCondLst>
                                  <p:childTnLst>
                                    <p:animMotion origin="layout" path="M -6.25E-7 -2.59259E-6 L -6.25E-7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300"/>
                                  </p:stCondLst>
                                  <p:childTnLst>
                                    <p:animMotion origin="layout" path="M 3.125E-6 1.85185E-6 L 3.125E-6 0.03541 " pathEditMode="relative" rAng="0" ptsTypes="AA">
                                      <p:cBhvr>
                                        <p:cTn id="14" dur="700" spd="-100000" fill="hold"/>
                                        <p:tgtEl>
                                          <p:spTgt spid="3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300"/>
                                  </p:stCondLst>
                                  <p:childTnLst>
                                    <p:animMotion origin="layout" path="M 0 1.11111E-6 L 0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300"/>
                                  </p:stCondLst>
                                  <p:childTnLst>
                                    <p:animMotion origin="layout" path="M 3.125E-6 1.85185E-6 L 3.125E-6 0.03541 " pathEditMode="relative" rAng="0" ptsTypes="AA">
                                      <p:cBhvr>
                                        <p:cTn id="2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35" grpId="0"/>
      <p:bldP spid="3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Freeform: Shape 89">
            <a:extLst>
              <a:ext uri="{FF2B5EF4-FFF2-40B4-BE49-F238E27FC236}">
                <a16:creationId xmlns:a16="http://schemas.microsoft.com/office/drawing/2014/main" id="{C726E2B0-03C5-263F-F517-8CFA3CE0A9E6}"/>
              </a:ext>
              <a:ext uri="{C183D7F6-B498-43B3-948B-1728B52AA6E4}">
                <adec:decorative xmlns:adec="http://schemas.microsoft.com/office/drawing/2017/decorative" val="1"/>
              </a:ext>
            </a:extLst>
          </p:cNvPr>
          <p:cNvSpPr/>
          <p:nvPr/>
        </p:nvSpPr>
        <p:spPr>
          <a:xfrm>
            <a:off x="4471960" y="1667953"/>
            <a:ext cx="5114328" cy="5369265"/>
          </a:xfrm>
          <a:custGeom>
            <a:avLst/>
            <a:gdLst>
              <a:gd name="connsiteX0" fmla="*/ 3974533 w 4251329"/>
              <a:gd name="connsiteY0" fmla="*/ 1540203 h 1540202"/>
              <a:gd name="connsiteX1" fmla="*/ 4251330 w 4251329"/>
              <a:gd name="connsiteY1" fmla="*/ 1540203 h 1540202"/>
              <a:gd name="connsiteX2" fmla="*/ 4159318 w 4251329"/>
              <a:gd name="connsiteY2" fmla="*/ 1486768 h 1540202"/>
              <a:gd name="connsiteX3" fmla="*/ 3467136 w 4251329"/>
              <a:gd name="connsiteY3" fmla="*/ 1208828 h 1540202"/>
              <a:gd name="connsiteX4" fmla="*/ 2420815 w 4251329"/>
              <a:gd name="connsiteY4" fmla="*/ 1089575 h 1540202"/>
              <a:gd name="connsiteX5" fmla="*/ 1377256 w 4251329"/>
              <a:gd name="connsiteY5" fmla="*/ 1079193 h 1540202"/>
              <a:gd name="connsiteX6" fmla="*/ 870050 w 4251329"/>
              <a:gd name="connsiteY6" fmla="*/ 1052047 h 1540202"/>
              <a:gd name="connsiteX7" fmla="*/ 630115 w 4251329"/>
              <a:gd name="connsiteY7" fmla="*/ 1010423 h 1540202"/>
              <a:gd name="connsiteX8" fmla="*/ 521435 w 4251329"/>
              <a:gd name="connsiteY8" fmla="*/ 971084 h 1540202"/>
              <a:gd name="connsiteX9" fmla="*/ 442377 w 4251329"/>
              <a:gd name="connsiteY9" fmla="*/ 896027 h 1540202"/>
              <a:gd name="connsiteX10" fmla="*/ 565345 w 4251329"/>
              <a:gd name="connsiteY10" fmla="*/ 731245 h 1540202"/>
              <a:gd name="connsiteX11" fmla="*/ 787468 w 4251329"/>
              <a:gd name="connsiteY11" fmla="*/ 630470 h 1540202"/>
              <a:gd name="connsiteX12" fmla="*/ 1261527 w 4251329"/>
              <a:gd name="connsiteY12" fmla="*/ 466640 h 1540202"/>
              <a:gd name="connsiteX13" fmla="*/ 1371827 w 4251329"/>
              <a:gd name="connsiteY13" fmla="*/ 422635 h 1540202"/>
              <a:gd name="connsiteX14" fmla="*/ 1462505 w 4251329"/>
              <a:gd name="connsiteY14" fmla="*/ 361865 h 1540202"/>
              <a:gd name="connsiteX15" fmla="*/ 1305247 w 4251329"/>
              <a:gd name="connsiteY15" fmla="*/ 264901 h 1540202"/>
              <a:gd name="connsiteX16" fmla="*/ 1059312 w 4251329"/>
              <a:gd name="connsiteY16" fmla="*/ 242612 h 1540202"/>
              <a:gd name="connsiteX17" fmla="*/ 812614 w 4251329"/>
              <a:gd name="connsiteY17" fmla="*/ 238326 h 1540202"/>
              <a:gd name="connsiteX18" fmla="*/ 312932 w 4251329"/>
              <a:gd name="connsiteY18" fmla="*/ 232802 h 1540202"/>
              <a:gd name="connsiteX19" fmla="*/ 195203 w 4251329"/>
              <a:gd name="connsiteY19" fmla="*/ 222515 h 1540202"/>
              <a:gd name="connsiteX20" fmla="*/ 149579 w 4251329"/>
              <a:gd name="connsiteY20" fmla="*/ 209084 h 1540202"/>
              <a:gd name="connsiteX21" fmla="*/ 164914 w 4251329"/>
              <a:gd name="connsiteY21" fmla="*/ 184795 h 1540202"/>
              <a:gd name="connsiteX22" fmla="*/ 269975 w 4251329"/>
              <a:gd name="connsiteY22" fmla="*/ 157459 h 1540202"/>
              <a:gd name="connsiteX23" fmla="*/ 390275 w 4251329"/>
              <a:gd name="connsiteY23" fmla="*/ 136599 h 1540202"/>
              <a:gd name="connsiteX24" fmla="*/ 641640 w 4251329"/>
              <a:gd name="connsiteY24" fmla="*/ 98880 h 1540202"/>
              <a:gd name="connsiteX25" fmla="*/ 764703 w 4251329"/>
              <a:gd name="connsiteY25" fmla="*/ 77258 h 1540202"/>
              <a:gd name="connsiteX26" fmla="*/ 820139 w 4251329"/>
              <a:gd name="connsiteY26" fmla="*/ 62018 h 1540202"/>
              <a:gd name="connsiteX27" fmla="*/ 825282 w 4251329"/>
              <a:gd name="connsiteY27" fmla="*/ 39349 h 1540202"/>
              <a:gd name="connsiteX28" fmla="*/ 720698 w 4251329"/>
              <a:gd name="connsiteY28" fmla="*/ 22775 h 1540202"/>
              <a:gd name="connsiteX29" fmla="*/ 601540 w 4251329"/>
              <a:gd name="connsiteY29" fmla="*/ 18298 h 1540202"/>
              <a:gd name="connsiteX30" fmla="*/ 364939 w 4251329"/>
              <a:gd name="connsiteY30" fmla="*/ 16965 h 1540202"/>
              <a:gd name="connsiteX31" fmla="*/ 125671 w 4251329"/>
              <a:gd name="connsiteY31" fmla="*/ 13345 h 1540202"/>
              <a:gd name="connsiteX32" fmla="*/ 73379 w 4251329"/>
              <a:gd name="connsiteY32" fmla="*/ 8583 h 1540202"/>
              <a:gd name="connsiteX33" fmla="*/ 42803 w 4251329"/>
              <a:gd name="connsiteY33" fmla="*/ 106 h 1540202"/>
              <a:gd name="connsiteX34" fmla="*/ 16610 w 4251329"/>
              <a:gd name="connsiteY34" fmla="*/ 1058 h 1540202"/>
              <a:gd name="connsiteX35" fmla="*/ 703 w 4251329"/>
              <a:gd name="connsiteY35" fmla="*/ 7631 h 1540202"/>
              <a:gd name="connsiteX36" fmla="*/ 38803 w 4251329"/>
              <a:gd name="connsiteY36" fmla="*/ 17917 h 1540202"/>
              <a:gd name="connsiteX37" fmla="*/ 273880 w 4251329"/>
              <a:gd name="connsiteY37" fmla="*/ 26490 h 1540202"/>
              <a:gd name="connsiteX38" fmla="*/ 519053 w 4251329"/>
              <a:gd name="connsiteY38" fmla="*/ 27157 h 1540202"/>
              <a:gd name="connsiteX39" fmla="*/ 745463 w 4251329"/>
              <a:gd name="connsiteY39" fmla="*/ 36967 h 1540202"/>
              <a:gd name="connsiteX40" fmla="*/ 769180 w 4251329"/>
              <a:gd name="connsiteY40" fmla="*/ 52303 h 1540202"/>
              <a:gd name="connsiteX41" fmla="*/ 722984 w 4251329"/>
              <a:gd name="connsiteY41" fmla="*/ 66781 h 1540202"/>
              <a:gd name="connsiteX42" fmla="*/ 609636 w 4251329"/>
              <a:gd name="connsiteY42" fmla="*/ 86498 h 1540202"/>
              <a:gd name="connsiteX43" fmla="*/ 365796 w 4251329"/>
              <a:gd name="connsiteY43" fmla="*/ 121645 h 1540202"/>
              <a:gd name="connsiteX44" fmla="*/ 124242 w 4251329"/>
              <a:gd name="connsiteY44" fmla="*/ 167460 h 1540202"/>
              <a:gd name="connsiteX45" fmla="*/ 57758 w 4251329"/>
              <a:gd name="connsiteY45" fmla="*/ 217466 h 1540202"/>
              <a:gd name="connsiteX46" fmla="*/ 101192 w 4251329"/>
              <a:gd name="connsiteY46" fmla="*/ 236802 h 1540202"/>
              <a:gd name="connsiteX47" fmla="*/ 154151 w 4251329"/>
              <a:gd name="connsiteY47" fmla="*/ 246422 h 1540202"/>
              <a:gd name="connsiteX48" fmla="*/ 396848 w 4251329"/>
              <a:gd name="connsiteY48" fmla="*/ 260900 h 1540202"/>
              <a:gd name="connsiteX49" fmla="*/ 913389 w 4251329"/>
              <a:gd name="connsiteY49" fmla="*/ 264044 h 1540202"/>
              <a:gd name="connsiteX50" fmla="*/ 1159419 w 4251329"/>
              <a:gd name="connsiteY50" fmla="*/ 273283 h 1540202"/>
              <a:gd name="connsiteX51" fmla="*/ 1272767 w 4251329"/>
              <a:gd name="connsiteY51" fmla="*/ 287856 h 1540202"/>
              <a:gd name="connsiteX52" fmla="*/ 1324011 w 4251329"/>
              <a:gd name="connsiteY52" fmla="*/ 302906 h 1540202"/>
              <a:gd name="connsiteX53" fmla="*/ 1354396 w 4251329"/>
              <a:gd name="connsiteY53" fmla="*/ 331385 h 1540202"/>
              <a:gd name="connsiteX54" fmla="*/ 1317439 w 4251329"/>
              <a:gd name="connsiteY54" fmla="*/ 369199 h 1540202"/>
              <a:gd name="connsiteX55" fmla="*/ 1268004 w 4251329"/>
              <a:gd name="connsiteY55" fmla="*/ 392917 h 1540202"/>
              <a:gd name="connsiteX56" fmla="*/ 1159324 w 4251329"/>
              <a:gd name="connsiteY56" fmla="*/ 432731 h 1540202"/>
              <a:gd name="connsiteX57" fmla="*/ 923009 w 4251329"/>
              <a:gd name="connsiteY57" fmla="*/ 506455 h 1540202"/>
              <a:gd name="connsiteX58" fmla="*/ 450854 w 4251329"/>
              <a:gd name="connsiteY58" fmla="*/ 679619 h 1540202"/>
              <a:gd name="connsiteX59" fmla="*/ 264260 w 4251329"/>
              <a:gd name="connsiteY59" fmla="*/ 824971 h 1540202"/>
              <a:gd name="connsiteX60" fmla="*/ 245591 w 4251329"/>
              <a:gd name="connsiteY60" fmla="*/ 935080 h 1540202"/>
              <a:gd name="connsiteX61" fmla="*/ 311599 w 4251329"/>
              <a:gd name="connsiteY61" fmla="*/ 1030997 h 1540202"/>
              <a:gd name="connsiteX62" fmla="*/ 527721 w 4251329"/>
              <a:gd name="connsiteY62" fmla="*/ 1135200 h 1540202"/>
              <a:gd name="connsiteX63" fmla="*/ 771561 w 4251329"/>
              <a:gd name="connsiteY63" fmla="*/ 1186921 h 1540202"/>
              <a:gd name="connsiteX64" fmla="*/ 1282482 w 4251329"/>
              <a:gd name="connsiteY64" fmla="*/ 1228355 h 1540202"/>
              <a:gd name="connsiteX65" fmla="*/ 2325565 w 4251329"/>
              <a:gd name="connsiteY65" fmla="*/ 1237880 h 1540202"/>
              <a:gd name="connsiteX66" fmla="*/ 3355027 w 4251329"/>
              <a:gd name="connsiteY66" fmla="*/ 1331987 h 1540202"/>
              <a:gd name="connsiteX67" fmla="*/ 3847374 w 4251329"/>
              <a:gd name="connsiteY67" fmla="*/ 1484101 h 1540202"/>
              <a:gd name="connsiteX68" fmla="*/ 3974247 w 4251329"/>
              <a:gd name="connsiteY68" fmla="*/ 1540108 h 154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251329" h="1540202">
                <a:moveTo>
                  <a:pt x="3974533" y="1540203"/>
                </a:moveTo>
                <a:lnTo>
                  <a:pt x="4251330" y="1540203"/>
                </a:lnTo>
                <a:cubicBezTo>
                  <a:pt x="4222278" y="1519819"/>
                  <a:pt x="4191036" y="1502484"/>
                  <a:pt x="4159318" y="1486768"/>
                </a:cubicBezTo>
                <a:cubicBezTo>
                  <a:pt x="4082547" y="1448858"/>
                  <a:pt x="3780223" y="1286171"/>
                  <a:pt x="3467136" y="1208828"/>
                </a:cubicBezTo>
                <a:cubicBezTo>
                  <a:pt x="3132999" y="1126342"/>
                  <a:pt x="2764096" y="1102434"/>
                  <a:pt x="2420815" y="1089575"/>
                </a:cubicBezTo>
                <a:cubicBezTo>
                  <a:pt x="2073152" y="1076526"/>
                  <a:pt x="1725109" y="1085194"/>
                  <a:pt x="1377256" y="1079193"/>
                </a:cubicBezTo>
                <a:cubicBezTo>
                  <a:pt x="1208092" y="1076240"/>
                  <a:pt x="1038356" y="1070811"/>
                  <a:pt x="870050" y="1052047"/>
                </a:cubicBezTo>
                <a:cubicBezTo>
                  <a:pt x="789468" y="1043093"/>
                  <a:pt x="708601" y="1031282"/>
                  <a:pt x="630115" y="1010423"/>
                </a:cubicBezTo>
                <a:cubicBezTo>
                  <a:pt x="592872" y="1000516"/>
                  <a:pt x="555820" y="988610"/>
                  <a:pt x="521435" y="971084"/>
                </a:cubicBezTo>
                <a:cubicBezTo>
                  <a:pt x="489145" y="954701"/>
                  <a:pt x="455426" y="931460"/>
                  <a:pt x="442377" y="896027"/>
                </a:cubicBezTo>
                <a:cubicBezTo>
                  <a:pt x="414755" y="821066"/>
                  <a:pt x="512386" y="761915"/>
                  <a:pt x="565345" y="731245"/>
                </a:cubicBezTo>
                <a:cubicBezTo>
                  <a:pt x="635735" y="690573"/>
                  <a:pt x="711649" y="659426"/>
                  <a:pt x="787468" y="630470"/>
                </a:cubicBezTo>
                <a:cubicBezTo>
                  <a:pt x="943678" y="570749"/>
                  <a:pt x="1104365" y="523695"/>
                  <a:pt x="1261527" y="466640"/>
                </a:cubicBezTo>
                <a:cubicBezTo>
                  <a:pt x="1298770" y="453115"/>
                  <a:pt x="1335822" y="439113"/>
                  <a:pt x="1371827" y="422635"/>
                </a:cubicBezTo>
                <a:cubicBezTo>
                  <a:pt x="1402497" y="408633"/>
                  <a:pt x="1443645" y="391583"/>
                  <a:pt x="1462505" y="361865"/>
                </a:cubicBezTo>
                <a:cubicBezTo>
                  <a:pt x="1501748" y="300143"/>
                  <a:pt x="1338585" y="270806"/>
                  <a:pt x="1305247" y="264901"/>
                </a:cubicBezTo>
                <a:cubicBezTo>
                  <a:pt x="1224189" y="250518"/>
                  <a:pt x="1141512" y="245756"/>
                  <a:pt x="1059312" y="242612"/>
                </a:cubicBezTo>
                <a:cubicBezTo>
                  <a:pt x="977111" y="239469"/>
                  <a:pt x="894910" y="238707"/>
                  <a:pt x="812614" y="238326"/>
                </a:cubicBezTo>
                <a:cubicBezTo>
                  <a:pt x="646117" y="237564"/>
                  <a:pt x="479239" y="240803"/>
                  <a:pt x="312932" y="232802"/>
                </a:cubicBezTo>
                <a:cubicBezTo>
                  <a:pt x="273594" y="230896"/>
                  <a:pt x="234065" y="228706"/>
                  <a:pt x="195203" y="222515"/>
                </a:cubicBezTo>
                <a:cubicBezTo>
                  <a:pt x="180630" y="220228"/>
                  <a:pt x="161961" y="218133"/>
                  <a:pt x="149579" y="209084"/>
                </a:cubicBezTo>
                <a:cubicBezTo>
                  <a:pt x="135291" y="198702"/>
                  <a:pt x="156246" y="188510"/>
                  <a:pt x="164914" y="184795"/>
                </a:cubicBezTo>
                <a:cubicBezTo>
                  <a:pt x="198061" y="170889"/>
                  <a:pt x="234827" y="164317"/>
                  <a:pt x="269975" y="157459"/>
                </a:cubicBezTo>
                <a:cubicBezTo>
                  <a:pt x="309884" y="149648"/>
                  <a:pt x="350080" y="142981"/>
                  <a:pt x="390275" y="136599"/>
                </a:cubicBezTo>
                <a:cubicBezTo>
                  <a:pt x="474000" y="123359"/>
                  <a:pt x="557915" y="111929"/>
                  <a:pt x="641640" y="98880"/>
                </a:cubicBezTo>
                <a:cubicBezTo>
                  <a:pt x="682788" y="92498"/>
                  <a:pt x="723936" y="85926"/>
                  <a:pt x="764703" y="77258"/>
                </a:cubicBezTo>
                <a:cubicBezTo>
                  <a:pt x="783372" y="73258"/>
                  <a:pt x="802422" y="69257"/>
                  <a:pt x="820139" y="62018"/>
                </a:cubicBezTo>
                <a:cubicBezTo>
                  <a:pt x="833474" y="56494"/>
                  <a:pt x="843285" y="47064"/>
                  <a:pt x="825282" y="39349"/>
                </a:cubicBezTo>
                <a:cubicBezTo>
                  <a:pt x="793754" y="25633"/>
                  <a:pt x="754512" y="25061"/>
                  <a:pt x="720698" y="22775"/>
                </a:cubicBezTo>
                <a:cubicBezTo>
                  <a:pt x="681074" y="20108"/>
                  <a:pt x="641259" y="19061"/>
                  <a:pt x="601540" y="18298"/>
                </a:cubicBezTo>
                <a:cubicBezTo>
                  <a:pt x="522673" y="16870"/>
                  <a:pt x="443806" y="17156"/>
                  <a:pt x="364939" y="16965"/>
                </a:cubicBezTo>
                <a:cubicBezTo>
                  <a:pt x="285215" y="16870"/>
                  <a:pt x="205300" y="17441"/>
                  <a:pt x="125671" y="13345"/>
                </a:cubicBezTo>
                <a:cubicBezTo>
                  <a:pt x="108240" y="12393"/>
                  <a:pt x="90619" y="11631"/>
                  <a:pt x="73379" y="8583"/>
                </a:cubicBezTo>
                <a:cubicBezTo>
                  <a:pt x="61853" y="6583"/>
                  <a:pt x="54900" y="582"/>
                  <a:pt x="42803" y="106"/>
                </a:cubicBezTo>
                <a:cubicBezTo>
                  <a:pt x="34040" y="-180"/>
                  <a:pt x="25277" y="106"/>
                  <a:pt x="16610" y="1058"/>
                </a:cubicBezTo>
                <a:cubicBezTo>
                  <a:pt x="14514" y="1249"/>
                  <a:pt x="-3774" y="2773"/>
                  <a:pt x="703" y="7631"/>
                </a:cubicBezTo>
                <a:cubicBezTo>
                  <a:pt x="8513" y="16012"/>
                  <a:pt x="28325" y="16584"/>
                  <a:pt x="38803" y="17917"/>
                </a:cubicBezTo>
                <a:cubicBezTo>
                  <a:pt x="116336" y="27633"/>
                  <a:pt x="195870" y="26014"/>
                  <a:pt x="273880" y="26490"/>
                </a:cubicBezTo>
                <a:cubicBezTo>
                  <a:pt x="355604" y="26966"/>
                  <a:pt x="437329" y="26585"/>
                  <a:pt x="519053" y="27157"/>
                </a:cubicBezTo>
                <a:cubicBezTo>
                  <a:pt x="593634" y="27633"/>
                  <a:pt x="671644" y="24490"/>
                  <a:pt x="745463" y="36967"/>
                </a:cubicBezTo>
                <a:cubicBezTo>
                  <a:pt x="749939" y="37729"/>
                  <a:pt x="781943" y="43444"/>
                  <a:pt x="769180" y="52303"/>
                </a:cubicBezTo>
                <a:cubicBezTo>
                  <a:pt x="756512" y="61066"/>
                  <a:pt x="737747" y="63542"/>
                  <a:pt x="722984" y="66781"/>
                </a:cubicBezTo>
                <a:cubicBezTo>
                  <a:pt x="685550" y="74877"/>
                  <a:pt x="647546" y="80687"/>
                  <a:pt x="609636" y="86498"/>
                </a:cubicBezTo>
                <a:cubicBezTo>
                  <a:pt x="528483" y="98785"/>
                  <a:pt x="447044" y="109548"/>
                  <a:pt x="365796" y="121645"/>
                </a:cubicBezTo>
                <a:cubicBezTo>
                  <a:pt x="285024" y="133741"/>
                  <a:pt x="202919" y="144981"/>
                  <a:pt x="124242" y="167460"/>
                </a:cubicBezTo>
                <a:cubicBezTo>
                  <a:pt x="110050" y="171556"/>
                  <a:pt x="34326" y="192035"/>
                  <a:pt x="57758" y="217466"/>
                </a:cubicBezTo>
                <a:cubicBezTo>
                  <a:pt x="68235" y="228801"/>
                  <a:pt x="86809" y="233182"/>
                  <a:pt x="101192" y="236802"/>
                </a:cubicBezTo>
                <a:cubicBezTo>
                  <a:pt x="118622" y="241183"/>
                  <a:pt x="136339" y="243946"/>
                  <a:pt x="154151" y="246422"/>
                </a:cubicBezTo>
                <a:cubicBezTo>
                  <a:pt x="234446" y="257186"/>
                  <a:pt x="315980" y="259186"/>
                  <a:pt x="396848" y="260900"/>
                </a:cubicBezTo>
                <a:cubicBezTo>
                  <a:pt x="568964" y="264615"/>
                  <a:pt x="741272" y="261948"/>
                  <a:pt x="913389" y="264044"/>
                </a:cubicBezTo>
                <a:cubicBezTo>
                  <a:pt x="995399" y="265091"/>
                  <a:pt x="1077600" y="266806"/>
                  <a:pt x="1159419" y="273283"/>
                </a:cubicBezTo>
                <a:cubicBezTo>
                  <a:pt x="1197329" y="276331"/>
                  <a:pt x="1235429" y="280141"/>
                  <a:pt x="1272767" y="287856"/>
                </a:cubicBezTo>
                <a:cubicBezTo>
                  <a:pt x="1290198" y="291475"/>
                  <a:pt x="1307628" y="295857"/>
                  <a:pt x="1324011" y="302906"/>
                </a:cubicBezTo>
                <a:cubicBezTo>
                  <a:pt x="1335346" y="307763"/>
                  <a:pt x="1354586" y="316431"/>
                  <a:pt x="1354396" y="331385"/>
                </a:cubicBezTo>
                <a:cubicBezTo>
                  <a:pt x="1354110" y="349007"/>
                  <a:pt x="1330584" y="361770"/>
                  <a:pt x="1317439" y="369199"/>
                </a:cubicBezTo>
                <a:cubicBezTo>
                  <a:pt x="1301532" y="378248"/>
                  <a:pt x="1284768" y="385868"/>
                  <a:pt x="1268004" y="392917"/>
                </a:cubicBezTo>
                <a:cubicBezTo>
                  <a:pt x="1232476" y="407871"/>
                  <a:pt x="1195900" y="420539"/>
                  <a:pt x="1159324" y="432731"/>
                </a:cubicBezTo>
                <a:cubicBezTo>
                  <a:pt x="1081029" y="458830"/>
                  <a:pt x="1001876" y="482261"/>
                  <a:pt x="923009" y="506455"/>
                </a:cubicBezTo>
                <a:cubicBezTo>
                  <a:pt x="763370" y="555508"/>
                  <a:pt x="600492" y="604086"/>
                  <a:pt x="450854" y="679619"/>
                </a:cubicBezTo>
                <a:cubicBezTo>
                  <a:pt x="382179" y="714290"/>
                  <a:pt x="305884" y="757819"/>
                  <a:pt x="264260" y="824971"/>
                </a:cubicBezTo>
                <a:cubicBezTo>
                  <a:pt x="243781" y="858023"/>
                  <a:pt x="235494" y="897075"/>
                  <a:pt x="245591" y="935080"/>
                </a:cubicBezTo>
                <a:cubicBezTo>
                  <a:pt x="255782" y="973561"/>
                  <a:pt x="281595" y="1005755"/>
                  <a:pt x="311599" y="1030997"/>
                </a:cubicBezTo>
                <a:cubicBezTo>
                  <a:pt x="373035" y="1082717"/>
                  <a:pt x="451712" y="1112435"/>
                  <a:pt x="527721" y="1135200"/>
                </a:cubicBezTo>
                <a:cubicBezTo>
                  <a:pt x="607445" y="1159013"/>
                  <a:pt x="689456" y="1174729"/>
                  <a:pt x="771561" y="1186921"/>
                </a:cubicBezTo>
                <a:cubicBezTo>
                  <a:pt x="940630" y="1212067"/>
                  <a:pt x="1111794" y="1222354"/>
                  <a:pt x="1282482" y="1228355"/>
                </a:cubicBezTo>
                <a:cubicBezTo>
                  <a:pt x="1630049" y="1240642"/>
                  <a:pt x="1977902" y="1232831"/>
                  <a:pt x="2325565" y="1237880"/>
                </a:cubicBezTo>
                <a:cubicBezTo>
                  <a:pt x="2670180" y="1242928"/>
                  <a:pt x="3017080" y="1259882"/>
                  <a:pt x="3355027" y="1331987"/>
                </a:cubicBezTo>
                <a:cubicBezTo>
                  <a:pt x="3523334" y="1367896"/>
                  <a:pt x="3688307" y="1418188"/>
                  <a:pt x="3847374" y="1484101"/>
                </a:cubicBezTo>
                <a:cubicBezTo>
                  <a:pt x="3890046" y="1501817"/>
                  <a:pt x="3931956" y="1521439"/>
                  <a:pt x="3974247" y="1540108"/>
                </a:cubicBezTo>
                <a:close/>
              </a:path>
            </a:pathLst>
          </a:custGeom>
          <a:solidFill>
            <a:schemeClr val="tx1">
              <a:alpha val="7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ACD7C2FD-CC3F-D69F-CBE0-5D6B9435AD27}"/>
              </a:ext>
              <a:ext uri="{C183D7F6-B498-43B3-948B-1728B52AA6E4}">
                <adec:decorative xmlns:adec="http://schemas.microsoft.com/office/drawing/2017/decorative" val="1"/>
              </a:ext>
            </a:extLst>
          </p:cNvPr>
          <p:cNvSpPr>
            <a:spLocks/>
          </p:cNvSpPr>
          <p:nvPr/>
        </p:nvSpPr>
        <p:spPr bwMode="auto">
          <a:xfrm>
            <a:off x="4826847" y="1222588"/>
            <a:ext cx="704753"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Start</a:t>
            </a:r>
            <a:endParaRPr lang="en-US" sz="24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endParaRPr>
          </a:p>
        </p:txBody>
      </p:sp>
      <p:cxnSp>
        <p:nvCxnSpPr>
          <p:cNvPr id="25" name="Straight Connector 24">
            <a:extLst>
              <a:ext uri="{FF2B5EF4-FFF2-40B4-BE49-F238E27FC236}">
                <a16:creationId xmlns:a16="http://schemas.microsoft.com/office/drawing/2014/main" id="{52036A9C-BA2A-7578-2955-21486A2D2BFE}"/>
              </a:ext>
              <a:ext uri="{C183D7F6-B498-43B3-948B-1728B52AA6E4}">
                <adec:decorative xmlns:adec="http://schemas.microsoft.com/office/drawing/2017/decorative" val="1"/>
              </a:ext>
            </a:extLst>
          </p:cNvPr>
          <p:cNvCxnSpPr>
            <a:cxnSpLocks/>
          </p:cNvCxnSpPr>
          <p:nvPr/>
        </p:nvCxnSpPr>
        <p:spPr>
          <a:xfrm flipH="1" flipV="1">
            <a:off x="5531600" y="1373284"/>
            <a:ext cx="2196548" cy="7502"/>
          </a:xfrm>
          <a:prstGeom prst="line">
            <a:avLst/>
          </a:prstGeom>
          <a:ln w="12700" cap="rnd">
            <a:solidFill>
              <a:schemeClr val="tx1">
                <a:lumMod val="50000"/>
                <a:lumOff val="50000"/>
              </a:schemeClr>
            </a:solidFill>
            <a:prstDash val="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E7628C61-EB60-E041-D248-399CB42537B6}"/>
              </a:ext>
              <a:ext uri="{C183D7F6-B498-43B3-948B-1728B52AA6E4}">
                <adec:decorative xmlns:adec="http://schemas.microsoft.com/office/drawing/2017/decorative" val="1"/>
              </a:ext>
            </a:extLst>
          </p:cNvPr>
          <p:cNvSpPr>
            <a:spLocks/>
          </p:cNvSpPr>
          <p:nvPr/>
        </p:nvSpPr>
        <p:spPr bwMode="auto">
          <a:xfrm>
            <a:off x="7776771" y="920450"/>
            <a:ext cx="4083744" cy="912052"/>
          </a:xfrm>
          <a:prstGeom prst="roundRect">
            <a:avLst>
              <a:gd name="adj" fmla="val 10629"/>
            </a:avLst>
          </a:prstGeom>
          <a:solidFill>
            <a:schemeClr val="bg1"/>
          </a:solidFill>
          <a:ln w="12700">
            <a:solidFill>
              <a:schemeClr val="bg1"/>
            </a:solidFill>
          </a:ln>
          <a:effectLst>
            <a:outerShdw blurRad="190500" algn="ctr" rotWithShape="0">
              <a:prstClr val="black">
                <a:alpha val="15000"/>
              </a:prstClr>
            </a:outerShdw>
          </a:effectLst>
        </p:spPr>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29" name="Freeform: Shape 28">
            <a:extLst>
              <a:ext uri="{FF2B5EF4-FFF2-40B4-BE49-F238E27FC236}">
                <a16:creationId xmlns:a16="http://schemas.microsoft.com/office/drawing/2014/main" id="{0619E074-AD90-6F5D-1779-BCB2E5613C61}"/>
              </a:ext>
              <a:ext uri="{C183D7F6-B498-43B3-948B-1728B52AA6E4}">
                <adec:decorative xmlns:adec="http://schemas.microsoft.com/office/drawing/2017/decorative" val="1"/>
              </a:ext>
            </a:extLst>
          </p:cNvPr>
          <p:cNvSpPr/>
          <p:nvPr/>
        </p:nvSpPr>
        <p:spPr>
          <a:xfrm>
            <a:off x="7728148" y="1321771"/>
            <a:ext cx="109728" cy="109410"/>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tx1">
              <a:lumMod val="50000"/>
              <a:lumOff val="50000"/>
            </a:schemeClr>
          </a:solidFill>
          <a:ln w="15875" cap="rnd">
            <a:solidFill>
              <a:schemeClr val="bg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62" name="Rectangle 61">
            <a:extLst>
              <a:ext uri="{FF2B5EF4-FFF2-40B4-BE49-F238E27FC236}">
                <a16:creationId xmlns:a16="http://schemas.microsoft.com/office/drawing/2014/main" id="{5FB30A79-7EC3-C9B7-FF55-B0A03E610BD1}"/>
              </a:ext>
              <a:ext uri="{C183D7F6-B498-43B3-948B-1728B52AA6E4}">
                <adec:decorative xmlns:adec="http://schemas.microsoft.com/office/drawing/2017/decorative" val="1"/>
              </a:ext>
            </a:extLst>
          </p:cNvPr>
          <p:cNvSpPr>
            <a:spLocks/>
          </p:cNvSpPr>
          <p:nvPr/>
        </p:nvSpPr>
        <p:spPr bwMode="auto">
          <a:xfrm>
            <a:off x="5663773" y="3682988"/>
            <a:ext cx="948702"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indent="0" fontAlgn="auto">
              <a:lnSpc>
                <a:spcPct val="100000"/>
              </a:lnSpc>
              <a:spcBef>
                <a:spcPts val="0"/>
              </a:spcBef>
              <a:spcAft>
                <a:spcPts val="0"/>
              </a:spcAft>
              <a:buClrTx/>
              <a:buSzTx/>
              <a:buFontTx/>
              <a:buNone/>
              <a:tabLst/>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Publish</a:t>
            </a:r>
          </a:p>
        </p:txBody>
      </p:sp>
      <p:sp>
        <p:nvSpPr>
          <p:cNvPr id="4" name="Rectangle 3">
            <a:extLst>
              <a:ext uri="{FF2B5EF4-FFF2-40B4-BE49-F238E27FC236}">
                <a16:creationId xmlns:a16="http://schemas.microsoft.com/office/drawing/2014/main" id="{CBCADC09-894B-C9EA-D9A2-4A09D9CF23C4}"/>
              </a:ext>
              <a:ext uri="{C183D7F6-B498-43B3-948B-1728B52AA6E4}">
                <adec:decorative xmlns:adec="http://schemas.microsoft.com/office/drawing/2017/decorative" val="1"/>
              </a:ext>
            </a:extLst>
          </p:cNvPr>
          <p:cNvSpPr>
            <a:spLocks/>
          </p:cNvSpPr>
          <p:nvPr/>
        </p:nvSpPr>
        <p:spPr bwMode="auto">
          <a:xfrm flipH="1">
            <a:off x="6174986" y="4971289"/>
            <a:ext cx="948702"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Manage</a:t>
            </a:r>
          </a:p>
        </p:txBody>
      </p:sp>
      <p:sp>
        <p:nvSpPr>
          <p:cNvPr id="34" name="Teardrop 33">
            <a:extLst>
              <a:ext uri="{FF2B5EF4-FFF2-40B4-BE49-F238E27FC236}">
                <a16:creationId xmlns:a16="http://schemas.microsoft.com/office/drawing/2014/main" id="{B520D2C7-F3FC-9E57-A769-9451EF1AB610}"/>
              </a:ext>
              <a:ext uri="{C183D7F6-B498-43B3-948B-1728B52AA6E4}">
                <adec:decorative xmlns:adec="http://schemas.microsoft.com/office/drawing/2017/decorative" val="1"/>
              </a:ext>
            </a:extLst>
          </p:cNvPr>
          <p:cNvSpPr/>
          <p:nvPr/>
        </p:nvSpPr>
        <p:spPr bwMode="auto">
          <a:xfrm rot="8100000">
            <a:off x="5617652" y="4889655"/>
            <a:ext cx="436462" cy="424179"/>
          </a:xfrm>
          <a:prstGeom prst="teardrop">
            <a:avLst>
              <a:gd name="adj" fmla="val 10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33" name="Freeform: Shape 32">
            <a:extLst>
              <a:ext uri="{FF2B5EF4-FFF2-40B4-BE49-F238E27FC236}">
                <a16:creationId xmlns:a16="http://schemas.microsoft.com/office/drawing/2014/main" id="{551AE2FC-9178-6C15-5A9E-2D9D6F6D7FDB}"/>
              </a:ext>
              <a:ext uri="{C183D7F6-B498-43B3-948B-1728B52AA6E4}">
                <adec:decorative xmlns:adec="http://schemas.microsoft.com/office/drawing/2017/decorative" val="1"/>
              </a:ext>
            </a:extLst>
          </p:cNvPr>
          <p:cNvSpPr/>
          <p:nvPr/>
        </p:nvSpPr>
        <p:spPr>
          <a:xfrm>
            <a:off x="5682044" y="5424047"/>
            <a:ext cx="297251" cy="52923"/>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2"/>
          </a:solidFill>
          <a:ln w="15875"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36" name="PageEdit_EFB8" title="Icon of a document with a pencil on top of it">
            <a:extLst>
              <a:ext uri="{FF2B5EF4-FFF2-40B4-BE49-F238E27FC236}">
                <a16:creationId xmlns:a16="http://schemas.microsoft.com/office/drawing/2014/main" id="{4F88CF55-B9C2-5ABB-4E6E-F6B8D6EE2D84}"/>
              </a:ext>
            </a:extLst>
          </p:cNvPr>
          <p:cNvSpPr>
            <a:spLocks noChangeAspect="1" noEditPoints="1"/>
          </p:cNvSpPr>
          <p:nvPr/>
        </p:nvSpPr>
        <p:spPr bwMode="auto">
          <a:xfrm>
            <a:off x="5765877" y="4966245"/>
            <a:ext cx="208908" cy="1779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0B6BFBE0-3162-7CE6-0FA1-F3E9DD8A35AB}"/>
              </a:ext>
              <a:ext uri="{C183D7F6-B498-43B3-948B-1728B52AA6E4}">
                <adec:decorative xmlns:adec="http://schemas.microsoft.com/office/drawing/2017/decorative" val="1"/>
              </a:ext>
            </a:extLst>
          </p:cNvPr>
          <p:cNvSpPr/>
          <p:nvPr/>
        </p:nvSpPr>
        <p:spPr>
          <a:xfrm>
            <a:off x="5659815" y="4932599"/>
            <a:ext cx="344176" cy="331096"/>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1"/>
          </a:solidFill>
          <a:ln w="15875" cap="rnd">
            <a:no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5" name="Rectangle: Rounded Corners 4">
            <a:extLst>
              <a:ext uri="{FF2B5EF4-FFF2-40B4-BE49-F238E27FC236}">
                <a16:creationId xmlns:a16="http://schemas.microsoft.com/office/drawing/2014/main" id="{2220B9AB-C2E4-3237-3F25-C75372B31FC8}"/>
              </a:ext>
              <a:ext uri="{C183D7F6-B498-43B3-948B-1728B52AA6E4}">
                <adec:decorative xmlns:adec="http://schemas.microsoft.com/office/drawing/2017/decorative" val="1"/>
              </a:ext>
            </a:extLst>
          </p:cNvPr>
          <p:cNvSpPr>
            <a:spLocks/>
          </p:cNvSpPr>
          <p:nvPr/>
        </p:nvSpPr>
        <p:spPr bwMode="auto">
          <a:xfrm>
            <a:off x="7776770" y="2157369"/>
            <a:ext cx="4083744" cy="912052"/>
          </a:xfrm>
          <a:prstGeom prst="roundRect">
            <a:avLst>
              <a:gd name="adj" fmla="val 10629"/>
            </a:avLst>
          </a:prstGeom>
          <a:solidFill>
            <a:schemeClr val="bg1"/>
          </a:solidFill>
          <a:ln w="12700">
            <a:solidFill>
              <a:schemeClr val="bg1"/>
            </a:solidFill>
          </a:ln>
          <a:effectLst>
            <a:outerShdw blurRad="190500" algn="ctr" rotWithShape="0">
              <a:prstClr val="black">
                <a:alpha val="15000"/>
              </a:prstClr>
            </a:outerShdw>
          </a:effectLst>
        </p:spPr>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19" name="Rectangle 18">
            <a:extLst>
              <a:ext uri="{FF2B5EF4-FFF2-40B4-BE49-F238E27FC236}">
                <a16:creationId xmlns:a16="http://schemas.microsoft.com/office/drawing/2014/main" id="{862A4956-9CBE-13CD-B513-51C16308E233}"/>
              </a:ext>
              <a:ext uri="{C183D7F6-B498-43B3-948B-1728B52AA6E4}">
                <adec:decorative xmlns:adec="http://schemas.microsoft.com/office/drawing/2017/decorative" val="1"/>
              </a:ext>
            </a:extLst>
          </p:cNvPr>
          <p:cNvSpPr>
            <a:spLocks/>
          </p:cNvSpPr>
          <p:nvPr/>
        </p:nvSpPr>
        <p:spPr bwMode="auto">
          <a:xfrm>
            <a:off x="6417008" y="2459507"/>
            <a:ext cx="694992"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Build</a:t>
            </a:r>
          </a:p>
        </p:txBody>
      </p:sp>
      <p:cxnSp>
        <p:nvCxnSpPr>
          <p:cNvPr id="20" name="Straight Connector 19">
            <a:extLst>
              <a:ext uri="{FF2B5EF4-FFF2-40B4-BE49-F238E27FC236}">
                <a16:creationId xmlns:a16="http://schemas.microsoft.com/office/drawing/2014/main" id="{F95F6D81-13C6-DFA5-BC82-D4E45ECD0580}"/>
              </a:ext>
              <a:ext uri="{C183D7F6-B498-43B3-948B-1728B52AA6E4}">
                <adec:decorative xmlns:adec="http://schemas.microsoft.com/office/drawing/2017/decorative" val="1"/>
              </a:ext>
            </a:extLst>
          </p:cNvPr>
          <p:cNvCxnSpPr>
            <a:cxnSpLocks/>
          </p:cNvCxnSpPr>
          <p:nvPr/>
        </p:nvCxnSpPr>
        <p:spPr>
          <a:xfrm flipH="1">
            <a:off x="7112000" y="2602354"/>
            <a:ext cx="717137" cy="1"/>
          </a:xfrm>
          <a:prstGeom prst="line">
            <a:avLst/>
          </a:prstGeom>
          <a:ln w="12700" cap="rnd">
            <a:solidFill>
              <a:schemeClr val="tx1">
                <a:lumMod val="50000"/>
                <a:lumOff val="50000"/>
              </a:schemeClr>
            </a:solidFill>
            <a:prstDash val="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0C3C5450-078C-7828-D211-EF913724412E}"/>
              </a:ext>
              <a:ext uri="{C183D7F6-B498-43B3-948B-1728B52AA6E4}">
                <adec:decorative xmlns:adec="http://schemas.microsoft.com/office/drawing/2017/decorative" val="1"/>
              </a:ext>
            </a:extLst>
          </p:cNvPr>
          <p:cNvSpPr/>
          <p:nvPr/>
        </p:nvSpPr>
        <p:spPr>
          <a:xfrm>
            <a:off x="7723137" y="2558690"/>
            <a:ext cx="109728" cy="109410"/>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tx1">
              <a:lumMod val="50000"/>
              <a:lumOff val="50000"/>
            </a:schemeClr>
          </a:solidFill>
          <a:ln w="15875" cap="rnd">
            <a:solidFill>
              <a:schemeClr val="bg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1" name="Rectangle: Rounded Corners 40">
            <a:extLst>
              <a:ext uri="{FF2B5EF4-FFF2-40B4-BE49-F238E27FC236}">
                <a16:creationId xmlns:a16="http://schemas.microsoft.com/office/drawing/2014/main" id="{8E691FC3-8CDA-65B6-313A-36949165A2B6}"/>
              </a:ext>
              <a:ext uri="{C183D7F6-B498-43B3-948B-1728B52AA6E4}">
                <adec:decorative xmlns:adec="http://schemas.microsoft.com/office/drawing/2017/decorative" val="1"/>
              </a:ext>
            </a:extLst>
          </p:cNvPr>
          <p:cNvSpPr>
            <a:spLocks/>
          </p:cNvSpPr>
          <p:nvPr/>
        </p:nvSpPr>
        <p:spPr bwMode="auto">
          <a:xfrm>
            <a:off x="7758615" y="3380850"/>
            <a:ext cx="4083745" cy="912052"/>
          </a:xfrm>
          <a:prstGeom prst="roundRect">
            <a:avLst>
              <a:gd name="adj" fmla="val 10629"/>
            </a:avLst>
          </a:prstGeom>
          <a:solidFill>
            <a:schemeClr val="bg1"/>
          </a:solidFill>
          <a:ln w="12700">
            <a:solidFill>
              <a:schemeClr val="bg1"/>
            </a:solidFill>
          </a:ln>
          <a:effectLst>
            <a:outerShdw blurRad="190500" algn="ctr" rotWithShape="0">
              <a:prstClr val="black">
                <a:alpha val="15000"/>
              </a:prstClr>
            </a:outerShdw>
          </a:effectLst>
        </p:spPr>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cxnSp>
        <p:nvCxnSpPr>
          <p:cNvPr id="47" name="Straight Connector 46">
            <a:extLst>
              <a:ext uri="{FF2B5EF4-FFF2-40B4-BE49-F238E27FC236}">
                <a16:creationId xmlns:a16="http://schemas.microsoft.com/office/drawing/2014/main" id="{31A7AA86-8E29-E811-90DC-4B7F39DE34AF}"/>
              </a:ext>
              <a:ext uri="{C183D7F6-B498-43B3-948B-1728B52AA6E4}">
                <adec:decorative xmlns:adec="http://schemas.microsoft.com/office/drawing/2017/decorative" val="1"/>
              </a:ext>
            </a:extLst>
          </p:cNvPr>
          <p:cNvCxnSpPr>
            <a:cxnSpLocks/>
          </p:cNvCxnSpPr>
          <p:nvPr/>
        </p:nvCxnSpPr>
        <p:spPr>
          <a:xfrm flipH="1">
            <a:off x="6612475" y="3829757"/>
            <a:ext cx="1071173" cy="16675"/>
          </a:xfrm>
          <a:prstGeom prst="line">
            <a:avLst/>
          </a:prstGeom>
          <a:ln w="12700" cap="rnd">
            <a:solidFill>
              <a:schemeClr val="tx1">
                <a:lumMod val="50000"/>
                <a:lumOff val="50000"/>
              </a:schemeClr>
            </a:solidFill>
            <a:prstDash val="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49" name="Freeform: Shape 48">
            <a:extLst>
              <a:ext uri="{FF2B5EF4-FFF2-40B4-BE49-F238E27FC236}">
                <a16:creationId xmlns:a16="http://schemas.microsoft.com/office/drawing/2014/main" id="{C1D7F95A-AC54-15E3-109E-EF6CAED08BF4}"/>
              </a:ext>
              <a:ext uri="{C183D7F6-B498-43B3-948B-1728B52AA6E4}">
                <adec:decorative xmlns:adec="http://schemas.microsoft.com/office/drawing/2017/decorative" val="1"/>
              </a:ext>
            </a:extLst>
          </p:cNvPr>
          <p:cNvSpPr/>
          <p:nvPr/>
        </p:nvSpPr>
        <p:spPr>
          <a:xfrm>
            <a:off x="7683648" y="3782171"/>
            <a:ext cx="109728" cy="109410"/>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tx1">
              <a:lumMod val="50000"/>
              <a:lumOff val="50000"/>
            </a:schemeClr>
          </a:solidFill>
          <a:ln w="15875" cap="rnd">
            <a:solidFill>
              <a:schemeClr val="bg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53" name="Rectangle: Rounded Corners 52">
            <a:extLst>
              <a:ext uri="{FF2B5EF4-FFF2-40B4-BE49-F238E27FC236}">
                <a16:creationId xmlns:a16="http://schemas.microsoft.com/office/drawing/2014/main" id="{3C7409BB-EE90-B360-9A42-106A03021CDF}"/>
              </a:ext>
              <a:ext uri="{C183D7F6-B498-43B3-948B-1728B52AA6E4}">
                <adec:decorative xmlns:adec="http://schemas.microsoft.com/office/drawing/2017/decorative" val="1"/>
              </a:ext>
            </a:extLst>
          </p:cNvPr>
          <p:cNvSpPr>
            <a:spLocks/>
          </p:cNvSpPr>
          <p:nvPr/>
        </p:nvSpPr>
        <p:spPr bwMode="auto">
          <a:xfrm>
            <a:off x="7758616" y="4669151"/>
            <a:ext cx="4083744" cy="912052"/>
          </a:xfrm>
          <a:prstGeom prst="roundRect">
            <a:avLst>
              <a:gd name="adj" fmla="val 10629"/>
            </a:avLst>
          </a:prstGeom>
          <a:solidFill>
            <a:schemeClr val="bg1"/>
          </a:solidFill>
          <a:ln w="12700">
            <a:solidFill>
              <a:schemeClr val="bg1"/>
            </a:solidFill>
          </a:ln>
          <a:effectLst>
            <a:outerShdw blurRad="190500" algn="ctr" rotWithShape="0">
              <a:prstClr val="black">
                <a:alpha val="15000"/>
              </a:prstClr>
            </a:outerShdw>
          </a:effectLst>
        </p:spPr>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cxnSp>
        <p:nvCxnSpPr>
          <p:cNvPr id="64" name="Straight Connector 63">
            <a:extLst>
              <a:ext uri="{FF2B5EF4-FFF2-40B4-BE49-F238E27FC236}">
                <a16:creationId xmlns:a16="http://schemas.microsoft.com/office/drawing/2014/main" id="{0D0CD301-D943-1E8E-153A-A88662B0764D}"/>
              </a:ext>
              <a:ext uri="{C183D7F6-B498-43B3-948B-1728B52AA6E4}">
                <adec:decorative xmlns:adec="http://schemas.microsoft.com/office/drawing/2017/decorative" val="1"/>
              </a:ext>
            </a:extLst>
          </p:cNvPr>
          <p:cNvCxnSpPr>
            <a:cxnSpLocks/>
            <a:stCxn id="53" idx="1"/>
          </p:cNvCxnSpPr>
          <p:nvPr/>
        </p:nvCxnSpPr>
        <p:spPr>
          <a:xfrm flipH="1">
            <a:off x="7123688" y="5125177"/>
            <a:ext cx="634928" cy="4000"/>
          </a:xfrm>
          <a:prstGeom prst="line">
            <a:avLst/>
          </a:prstGeom>
          <a:ln w="12700" cap="rnd">
            <a:solidFill>
              <a:schemeClr val="tx1">
                <a:lumMod val="50000"/>
                <a:lumOff val="50000"/>
              </a:schemeClr>
            </a:solidFill>
            <a:prstDash val="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1" name="Teardrop 70">
            <a:extLst>
              <a:ext uri="{FF2B5EF4-FFF2-40B4-BE49-F238E27FC236}">
                <a16:creationId xmlns:a16="http://schemas.microsoft.com/office/drawing/2014/main" id="{3DE4381C-70C2-F236-F2D9-7E984E265ADD}"/>
              </a:ext>
              <a:ext uri="{C183D7F6-B498-43B3-948B-1728B52AA6E4}">
                <adec:decorative xmlns:adec="http://schemas.microsoft.com/office/drawing/2017/decorative" val="1"/>
              </a:ext>
            </a:extLst>
          </p:cNvPr>
          <p:cNvSpPr/>
          <p:nvPr/>
        </p:nvSpPr>
        <p:spPr bwMode="auto">
          <a:xfrm rot="8100000">
            <a:off x="5949475" y="2389800"/>
            <a:ext cx="327921" cy="318692"/>
          </a:xfrm>
          <a:prstGeom prst="teardrop">
            <a:avLst>
              <a:gd name="adj" fmla="val 10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72" name="Group 71">
            <a:extLst>
              <a:ext uri="{FF2B5EF4-FFF2-40B4-BE49-F238E27FC236}">
                <a16:creationId xmlns:a16="http://schemas.microsoft.com/office/drawing/2014/main" id="{0D474227-4C0D-5D2D-1755-CF3DFE2BC269}"/>
              </a:ext>
              <a:ext uri="{C183D7F6-B498-43B3-948B-1728B52AA6E4}">
                <adec:decorative xmlns:adec="http://schemas.microsoft.com/office/drawing/2017/decorative" val="1"/>
              </a:ext>
            </a:extLst>
          </p:cNvPr>
          <p:cNvGrpSpPr/>
          <p:nvPr/>
        </p:nvGrpSpPr>
        <p:grpSpPr>
          <a:xfrm>
            <a:off x="5981153" y="2422064"/>
            <a:ext cx="258585" cy="407188"/>
            <a:chOff x="3439766" y="5151763"/>
            <a:chExt cx="344176" cy="541966"/>
          </a:xfrm>
        </p:grpSpPr>
        <p:sp>
          <p:nvSpPr>
            <p:cNvPr id="73" name="Freeform: Shape 72">
              <a:extLst>
                <a:ext uri="{FF2B5EF4-FFF2-40B4-BE49-F238E27FC236}">
                  <a16:creationId xmlns:a16="http://schemas.microsoft.com/office/drawing/2014/main" id="{4DF25604-DF0C-6F17-715C-42D65D2594E1}"/>
                </a:ext>
              </a:extLst>
            </p:cNvPr>
            <p:cNvSpPr/>
            <p:nvPr/>
          </p:nvSpPr>
          <p:spPr>
            <a:xfrm>
              <a:off x="3487790" y="5645617"/>
              <a:ext cx="245661" cy="48112"/>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2"/>
            </a:solidFill>
            <a:ln w="15875"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74" name="PageEdit_EFB8" title="Icon of a document with a pencil on top of it">
              <a:extLst>
                <a:ext uri="{FF2B5EF4-FFF2-40B4-BE49-F238E27FC236}">
                  <a16:creationId xmlns:a16="http://schemas.microsoft.com/office/drawing/2014/main" id="{BD654136-7BFB-69B5-6A29-61D35D528D10}"/>
                </a:ext>
              </a:extLst>
            </p:cNvPr>
            <p:cNvSpPr>
              <a:spLocks noChangeAspect="1" noEditPoints="1"/>
            </p:cNvSpPr>
            <p:nvPr/>
          </p:nvSpPr>
          <p:spPr bwMode="auto">
            <a:xfrm>
              <a:off x="3545828" y="5185409"/>
              <a:ext cx="208908" cy="1779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7439EE8-1829-F145-221E-1836A134B280}"/>
                </a:ext>
              </a:extLst>
            </p:cNvPr>
            <p:cNvSpPr/>
            <p:nvPr/>
          </p:nvSpPr>
          <p:spPr>
            <a:xfrm>
              <a:off x="3439766" y="5151763"/>
              <a:ext cx="344176" cy="331096"/>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1"/>
            </a:solidFill>
            <a:ln w="15875" cap="rnd">
              <a:no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grpSp>
      <p:sp>
        <p:nvSpPr>
          <p:cNvPr id="83" name="Teardrop 82">
            <a:extLst>
              <a:ext uri="{FF2B5EF4-FFF2-40B4-BE49-F238E27FC236}">
                <a16:creationId xmlns:a16="http://schemas.microsoft.com/office/drawing/2014/main" id="{3A70C63D-B2CE-989C-0020-92CA707C1B4E}"/>
              </a:ext>
              <a:ext uri="{C183D7F6-B498-43B3-948B-1728B52AA6E4}">
                <adec:decorative xmlns:adec="http://schemas.microsoft.com/office/drawing/2017/decorative" val="1"/>
              </a:ext>
            </a:extLst>
          </p:cNvPr>
          <p:cNvSpPr/>
          <p:nvPr/>
        </p:nvSpPr>
        <p:spPr bwMode="auto">
          <a:xfrm rot="8100000">
            <a:off x="5014482" y="3418461"/>
            <a:ext cx="436462" cy="424179"/>
          </a:xfrm>
          <a:prstGeom prst="teardrop">
            <a:avLst>
              <a:gd name="adj" fmla="val 10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84" name="Group 83">
            <a:extLst>
              <a:ext uri="{FF2B5EF4-FFF2-40B4-BE49-F238E27FC236}">
                <a16:creationId xmlns:a16="http://schemas.microsoft.com/office/drawing/2014/main" id="{701BB430-04DE-7E7F-0538-1328F23B5544}"/>
              </a:ext>
              <a:ext uri="{C183D7F6-B498-43B3-948B-1728B52AA6E4}">
                <adec:decorative xmlns:adec="http://schemas.microsoft.com/office/drawing/2017/decorative" val="1"/>
              </a:ext>
            </a:extLst>
          </p:cNvPr>
          <p:cNvGrpSpPr/>
          <p:nvPr/>
        </p:nvGrpSpPr>
        <p:grpSpPr>
          <a:xfrm>
            <a:off x="5056645" y="3461405"/>
            <a:ext cx="344176" cy="544371"/>
            <a:chOff x="3439766" y="5151763"/>
            <a:chExt cx="344176" cy="544371"/>
          </a:xfrm>
        </p:grpSpPr>
        <p:sp>
          <p:nvSpPr>
            <p:cNvPr id="85" name="Freeform: Shape 84">
              <a:extLst>
                <a:ext uri="{FF2B5EF4-FFF2-40B4-BE49-F238E27FC236}">
                  <a16:creationId xmlns:a16="http://schemas.microsoft.com/office/drawing/2014/main" id="{44366193-6CDB-2B37-C7E0-DEAE38A0E6C2}"/>
                </a:ext>
              </a:extLst>
            </p:cNvPr>
            <p:cNvSpPr/>
            <p:nvPr/>
          </p:nvSpPr>
          <p:spPr>
            <a:xfrm>
              <a:off x="3461995" y="5643211"/>
              <a:ext cx="297251" cy="52923"/>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2"/>
            </a:solidFill>
            <a:ln w="15875"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86" name="PageEdit_EFB8" title="Icon of a document with a pencil on top of it">
              <a:extLst>
                <a:ext uri="{FF2B5EF4-FFF2-40B4-BE49-F238E27FC236}">
                  <a16:creationId xmlns:a16="http://schemas.microsoft.com/office/drawing/2014/main" id="{2A1ECE11-7939-20F6-CC90-87BFD4F9B01C}"/>
                </a:ext>
              </a:extLst>
            </p:cNvPr>
            <p:cNvSpPr>
              <a:spLocks noChangeAspect="1" noEditPoints="1"/>
            </p:cNvSpPr>
            <p:nvPr/>
          </p:nvSpPr>
          <p:spPr bwMode="auto">
            <a:xfrm>
              <a:off x="3545828" y="5185409"/>
              <a:ext cx="208908" cy="1779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325DD625-3568-2881-6ABD-EE4054482DD1}"/>
                </a:ext>
              </a:extLst>
            </p:cNvPr>
            <p:cNvSpPr/>
            <p:nvPr/>
          </p:nvSpPr>
          <p:spPr>
            <a:xfrm>
              <a:off x="3439766" y="5151763"/>
              <a:ext cx="344176" cy="331096"/>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1"/>
            </a:solidFill>
            <a:ln w="15875" cap="rnd">
              <a:no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grpSp>
      <p:sp>
        <p:nvSpPr>
          <p:cNvPr id="92" name="Teardrop 91">
            <a:extLst>
              <a:ext uri="{FF2B5EF4-FFF2-40B4-BE49-F238E27FC236}">
                <a16:creationId xmlns:a16="http://schemas.microsoft.com/office/drawing/2014/main" id="{2526F82A-C75F-EC82-383D-217786D4911C}"/>
              </a:ext>
              <a:ext uri="{C183D7F6-B498-43B3-948B-1728B52AA6E4}">
                <adec:decorative xmlns:adec="http://schemas.microsoft.com/office/drawing/2017/decorative" val="1"/>
              </a:ext>
            </a:extLst>
          </p:cNvPr>
          <p:cNvSpPr/>
          <p:nvPr/>
        </p:nvSpPr>
        <p:spPr bwMode="auto">
          <a:xfrm rot="8100000">
            <a:off x="4421736" y="1201640"/>
            <a:ext cx="271009" cy="263382"/>
          </a:xfrm>
          <a:prstGeom prst="teardrop">
            <a:avLst>
              <a:gd name="adj" fmla="val 10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93" name="Group 92">
            <a:extLst>
              <a:ext uri="{FF2B5EF4-FFF2-40B4-BE49-F238E27FC236}">
                <a16:creationId xmlns:a16="http://schemas.microsoft.com/office/drawing/2014/main" id="{EF7686CF-1D0B-D48E-CCBF-DF25A9B12B2A}"/>
              </a:ext>
              <a:ext uri="{C183D7F6-B498-43B3-948B-1728B52AA6E4}">
                <adec:decorative xmlns:adec="http://schemas.microsoft.com/office/drawing/2017/decorative" val="1"/>
              </a:ext>
            </a:extLst>
          </p:cNvPr>
          <p:cNvGrpSpPr/>
          <p:nvPr/>
        </p:nvGrpSpPr>
        <p:grpSpPr>
          <a:xfrm>
            <a:off x="4450683" y="1230925"/>
            <a:ext cx="213707" cy="335392"/>
            <a:chOff x="3444223" y="5155982"/>
            <a:chExt cx="344176" cy="540152"/>
          </a:xfrm>
          <a:solidFill>
            <a:schemeClr val="tx1">
              <a:lumMod val="50000"/>
              <a:lumOff val="50000"/>
            </a:schemeClr>
          </a:solidFill>
        </p:grpSpPr>
        <p:sp>
          <p:nvSpPr>
            <p:cNvPr id="94" name="Freeform: Shape 93">
              <a:extLst>
                <a:ext uri="{FF2B5EF4-FFF2-40B4-BE49-F238E27FC236}">
                  <a16:creationId xmlns:a16="http://schemas.microsoft.com/office/drawing/2014/main" id="{00290269-41B7-31DA-7DFD-85340C4F1A85}"/>
                </a:ext>
              </a:extLst>
            </p:cNvPr>
            <p:cNvSpPr/>
            <p:nvPr/>
          </p:nvSpPr>
          <p:spPr>
            <a:xfrm>
              <a:off x="3461995" y="5643211"/>
              <a:ext cx="297251" cy="52923"/>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2"/>
            </a:solidFill>
            <a:ln w="15875"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96" name="Freeform: Shape 95">
              <a:extLst>
                <a:ext uri="{FF2B5EF4-FFF2-40B4-BE49-F238E27FC236}">
                  <a16:creationId xmlns:a16="http://schemas.microsoft.com/office/drawing/2014/main" id="{D5EC0DAB-38A0-F47B-7106-DAF6A6052116}"/>
                </a:ext>
              </a:extLst>
            </p:cNvPr>
            <p:cNvSpPr/>
            <p:nvPr/>
          </p:nvSpPr>
          <p:spPr>
            <a:xfrm>
              <a:off x="3444223" y="5155982"/>
              <a:ext cx="344176" cy="331098"/>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1"/>
            </a:solidFill>
            <a:ln w="15875" cap="rnd">
              <a:no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8661C5"/>
                </a:solidFill>
                <a:effectLst/>
                <a:uLnTx/>
                <a:uFillTx/>
                <a:latin typeface="Segoe UI Semibold"/>
                <a:ea typeface="+mn-ea"/>
                <a:cs typeface="+mn-cs"/>
              </a:endParaRPr>
            </a:p>
          </p:txBody>
        </p:sp>
      </p:grpSp>
      <p:sp>
        <p:nvSpPr>
          <p:cNvPr id="56" name="Rectangle 55">
            <a:extLst>
              <a:ext uri="{FF2B5EF4-FFF2-40B4-BE49-F238E27FC236}">
                <a16:creationId xmlns:a16="http://schemas.microsoft.com/office/drawing/2014/main" id="{B49814A3-9833-2462-F25A-A5A405DA24BD}"/>
              </a:ext>
              <a:ext uri="{C183D7F6-B498-43B3-948B-1728B52AA6E4}">
                <adec:decorative xmlns:adec="http://schemas.microsoft.com/office/drawing/2017/decorative" val="1"/>
              </a:ext>
            </a:extLst>
          </p:cNvPr>
          <p:cNvSpPr/>
          <p:nvPr/>
        </p:nvSpPr>
        <p:spPr bwMode="auto">
          <a:xfrm>
            <a:off x="7975982" y="1055534"/>
            <a:ext cx="3806854" cy="6418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Create a copilot</a:t>
            </a:r>
            <a:br>
              <a:rPr kumimoji="0" lang="en-US" sz="1400" b="1" i="0" u="none" strike="noStrike" kern="1200" cap="none" spc="-44" normalizeH="0" baseline="0" noProof="0">
                <a:ln w="3175">
                  <a:noFill/>
                </a:ln>
                <a:solidFill>
                  <a:srgbClr val="000000"/>
                </a:solidFill>
                <a:effectLst/>
                <a:uLnTx/>
                <a:uFillTx/>
                <a:ea typeface="+mn-ea"/>
                <a:cs typeface="Segoe Sans Display Semibold" pitchFamily="2" charset="0"/>
              </a:rPr>
            </a:br>
            <a:r>
              <a:rPr kumimoji="0" lang="en-US" sz="1200" b="0" i="0" u="none" strike="noStrike" kern="1200" cap="none" spc="-44" normalizeH="0" baseline="0" noProof="0">
                <a:ln w="3175">
                  <a:noFill/>
                </a:ln>
                <a:solidFill>
                  <a:schemeClr val="tx1"/>
                </a:solidFill>
                <a:effectLst/>
                <a:uLnTx/>
                <a:uFillTx/>
                <a:ea typeface="+mn-ea"/>
                <a:cs typeface="Segoe Sans Small Semilight" pitchFamily="2" charset="0"/>
              </a:rPr>
              <a:t>Stand up Copilot Studio’s SaaS in minutes</a:t>
            </a:r>
            <a:r>
              <a:rPr kumimoji="0" lang="en-US" sz="1200" b="0" i="0" u="none" strike="noStrike" kern="1200" cap="none" spc="-44" normalizeH="0" baseline="0" noProof="0">
                <a:ln w="3175">
                  <a:noFill/>
                </a:ln>
                <a:solidFill>
                  <a:srgbClr val="000000"/>
                </a:solidFill>
                <a:effectLst/>
                <a:uLnTx/>
                <a:uFillTx/>
                <a:ea typeface="+mn-ea"/>
                <a:cs typeface="Segoe Sans Small Semilight" pitchFamily="2" charset="0"/>
              </a:rPr>
              <a:t>.</a:t>
            </a:r>
            <a:endParaRPr kumimoji="0" lang="en-US" sz="1400" b="0" i="0" u="none" strike="noStrike" kern="1200" cap="none" spc="-44" normalizeH="0" baseline="0" noProof="0">
              <a:ln w="3175">
                <a:noFill/>
              </a:ln>
              <a:solidFill>
                <a:srgbClr val="000000"/>
              </a:solidFill>
              <a:effectLst/>
              <a:uLnTx/>
              <a:uFillTx/>
              <a:ea typeface="+mn-ea"/>
              <a:cs typeface="Segoe Sans Small Semilight" pitchFamily="2" charset="0"/>
            </a:endParaRPr>
          </a:p>
        </p:txBody>
      </p:sp>
      <p:sp>
        <p:nvSpPr>
          <p:cNvPr id="57" name="Rectangle 56">
            <a:extLst>
              <a:ext uri="{FF2B5EF4-FFF2-40B4-BE49-F238E27FC236}">
                <a16:creationId xmlns:a16="http://schemas.microsoft.com/office/drawing/2014/main" id="{EFBE9D67-6262-95E7-1E38-3AC8AAE4B554}"/>
              </a:ext>
            </a:extLst>
          </p:cNvPr>
          <p:cNvSpPr/>
          <p:nvPr/>
        </p:nvSpPr>
        <p:spPr bwMode="auto">
          <a:xfrm>
            <a:off x="7975982" y="2198487"/>
            <a:ext cx="3631818" cy="829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lang="en-IN"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Design the conversation</a:t>
            </a:r>
          </a:p>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0" i="0" u="none" strike="noStrike" kern="1200" cap="none" spc="-44" normalizeH="0" baseline="0" noProof="0">
                <a:ln w="3175">
                  <a:noFill/>
                </a:ln>
                <a:solidFill>
                  <a:schemeClr val="tx1"/>
                </a:solidFill>
                <a:effectLst/>
                <a:uLnTx/>
                <a:uFillTx/>
                <a:ea typeface="+mn-ea"/>
                <a:cs typeface="Segoe Sans Small Semilight" pitchFamily="2" charset="0"/>
              </a:rPr>
              <a:t>Connect your knowledge base for generative answers, create rule-based topics, integrate plugins and data connectors, and extend with Azure AI Studio.</a:t>
            </a:r>
          </a:p>
        </p:txBody>
      </p:sp>
      <p:sp>
        <p:nvSpPr>
          <p:cNvPr id="59" name="Rectangle 58">
            <a:extLst>
              <a:ext uri="{FF2B5EF4-FFF2-40B4-BE49-F238E27FC236}">
                <a16:creationId xmlns:a16="http://schemas.microsoft.com/office/drawing/2014/main" id="{0C3AE1C6-E8BE-1702-59FF-D75E08FCB69A}"/>
              </a:ext>
            </a:extLst>
          </p:cNvPr>
          <p:cNvSpPr/>
          <p:nvPr/>
        </p:nvSpPr>
        <p:spPr bwMode="auto">
          <a:xfrm>
            <a:off x="7975982" y="3637232"/>
            <a:ext cx="3570863" cy="399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Publish to different channels</a:t>
            </a:r>
            <a:br>
              <a:rPr kumimoji="0" lang="en-US" sz="1200" b="0" i="0" u="none" strike="noStrike" kern="1200" cap="none" spc="0" normalizeH="0" baseline="0" noProof="0">
                <a:ln w="3175">
                  <a:noFill/>
                </a:ln>
                <a:solidFill>
                  <a:srgbClr val="000000"/>
                </a:solidFill>
                <a:effectLst/>
                <a:uLnTx/>
                <a:uFillTx/>
                <a:ea typeface="+mn-ea"/>
                <a:cs typeface="Segoe UI Semibold" panose="020B0702040204020203" pitchFamily="34" charset="0"/>
              </a:rPr>
            </a:br>
            <a:r>
              <a:rPr kumimoji="0" lang="en-US" sz="1200" b="0" i="0" u="none" strike="noStrike" kern="1200" cap="none" spc="0" normalizeH="0" baseline="0" noProof="0">
                <a:ln w="3175">
                  <a:noFill/>
                </a:ln>
                <a:solidFill>
                  <a:schemeClr val="tx1"/>
                </a:solidFill>
                <a:effectLst/>
                <a:uLnTx/>
                <a:uFillTx/>
                <a:ea typeface="+mn-ea"/>
                <a:cs typeface="Segoe Sans Small Semilight" pitchFamily="2" charset="0"/>
              </a:rPr>
              <a:t>Publish your copilot to Teams, websites, apps, social media channels and more.</a:t>
            </a:r>
          </a:p>
        </p:txBody>
      </p:sp>
      <p:sp>
        <p:nvSpPr>
          <p:cNvPr id="60" name="TextBox 59">
            <a:extLst>
              <a:ext uri="{FF2B5EF4-FFF2-40B4-BE49-F238E27FC236}">
                <a16:creationId xmlns:a16="http://schemas.microsoft.com/office/drawing/2014/main" id="{C6BF83AF-2E05-1A04-CA1F-17CC3A52B66C}"/>
              </a:ext>
            </a:extLst>
          </p:cNvPr>
          <p:cNvSpPr txBox="1"/>
          <p:nvPr/>
        </p:nvSpPr>
        <p:spPr>
          <a:xfrm>
            <a:off x="7901581" y="4786623"/>
            <a:ext cx="3940779" cy="769441"/>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Control and improve</a:t>
            </a:r>
            <a:br>
              <a:rPr kumimoji="0" lang="en-US" sz="1200" b="1" i="0" u="none" strike="noStrike" kern="1200" cap="none" spc="0" normalizeH="0" baseline="0" noProof="0">
                <a:ln w="3175">
                  <a:noFill/>
                </a:ln>
                <a:solidFill>
                  <a:srgbClr val="000000"/>
                </a:solidFill>
                <a:effectLst/>
                <a:uLnTx/>
                <a:uFillTx/>
                <a:ea typeface="+mn-ea"/>
                <a:cs typeface="Segoe UI Semibold" panose="020B0702040204020203" pitchFamily="34" charset="0"/>
              </a:rPr>
            </a:br>
            <a:r>
              <a:rPr kumimoji="0" lang="en-US" sz="1200" b="0" i="0" u="none" strike="noStrike" kern="1200" cap="none" spc="0" normalizeH="0" baseline="0" noProof="0">
                <a:ln w="3175">
                  <a:noFill/>
                </a:ln>
                <a:effectLst/>
                <a:uLnTx/>
                <a:uFillTx/>
                <a:ea typeface="+mn-ea"/>
                <a:cs typeface="Segoe Sans Small Semilight" pitchFamily="2" charset="0"/>
              </a:rPr>
              <a:t>Monitor, manage and improve the copilot with enterprise-grade security and controls.</a:t>
            </a:r>
          </a:p>
        </p:txBody>
      </p:sp>
      <p:sp>
        <p:nvSpPr>
          <p:cNvPr id="121" name="Freeform: Shape 120">
            <a:extLst>
              <a:ext uri="{FF2B5EF4-FFF2-40B4-BE49-F238E27FC236}">
                <a16:creationId xmlns:a16="http://schemas.microsoft.com/office/drawing/2014/main" id="{2837F48E-D8E0-E27F-B00F-D7E720056D61}"/>
              </a:ext>
              <a:ext uri="{C183D7F6-B498-43B3-948B-1728B52AA6E4}">
                <adec:decorative xmlns:adec="http://schemas.microsoft.com/office/drawing/2017/decorative" val="1"/>
              </a:ext>
            </a:extLst>
          </p:cNvPr>
          <p:cNvSpPr/>
          <p:nvPr/>
        </p:nvSpPr>
        <p:spPr>
          <a:xfrm>
            <a:off x="7691894" y="5070472"/>
            <a:ext cx="109728" cy="109410"/>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tx1">
              <a:lumMod val="50000"/>
              <a:lumOff val="50000"/>
            </a:schemeClr>
          </a:solidFill>
          <a:ln w="15875" cap="rnd">
            <a:solidFill>
              <a:schemeClr val="bg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122" name="TextBox 121">
            <a:extLst>
              <a:ext uri="{FF2B5EF4-FFF2-40B4-BE49-F238E27FC236}">
                <a16:creationId xmlns:a16="http://schemas.microsoft.com/office/drawing/2014/main" id="{D511B032-5088-A66A-E6A8-87FF4EE56936}"/>
              </a:ext>
            </a:extLst>
          </p:cNvPr>
          <p:cNvSpPr txBox="1"/>
          <p:nvPr/>
        </p:nvSpPr>
        <p:spPr>
          <a:xfrm>
            <a:off x="4440494" y="1232355"/>
            <a:ext cx="22701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1</a:t>
            </a:r>
          </a:p>
        </p:txBody>
      </p:sp>
      <p:sp>
        <p:nvSpPr>
          <p:cNvPr id="123" name="TextBox 122">
            <a:extLst>
              <a:ext uri="{FF2B5EF4-FFF2-40B4-BE49-F238E27FC236}">
                <a16:creationId xmlns:a16="http://schemas.microsoft.com/office/drawing/2014/main" id="{F585FCC7-C4B9-83B1-4005-2B2609B51613}"/>
              </a:ext>
            </a:extLst>
          </p:cNvPr>
          <p:cNvSpPr txBox="1"/>
          <p:nvPr/>
        </p:nvSpPr>
        <p:spPr>
          <a:xfrm>
            <a:off x="6002905" y="2457765"/>
            <a:ext cx="22701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2</a:t>
            </a:r>
          </a:p>
        </p:txBody>
      </p:sp>
      <p:sp>
        <p:nvSpPr>
          <p:cNvPr id="124" name="TextBox 123">
            <a:extLst>
              <a:ext uri="{FF2B5EF4-FFF2-40B4-BE49-F238E27FC236}">
                <a16:creationId xmlns:a16="http://schemas.microsoft.com/office/drawing/2014/main" id="{C27A1EA2-A690-DFB6-2102-00F5D68F25F8}"/>
              </a:ext>
            </a:extLst>
          </p:cNvPr>
          <p:cNvSpPr txBox="1"/>
          <p:nvPr/>
        </p:nvSpPr>
        <p:spPr>
          <a:xfrm>
            <a:off x="5113990" y="3507314"/>
            <a:ext cx="22701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3</a:t>
            </a:r>
            <a:endParaRPr kumimoji="0" lang="en-US" sz="12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26" name="TextBox 125">
            <a:extLst>
              <a:ext uri="{FF2B5EF4-FFF2-40B4-BE49-F238E27FC236}">
                <a16:creationId xmlns:a16="http://schemas.microsoft.com/office/drawing/2014/main" id="{363A8994-E9E8-D2F6-83AC-7B0DF1B0B8B8}"/>
              </a:ext>
            </a:extLst>
          </p:cNvPr>
          <p:cNvSpPr txBox="1"/>
          <p:nvPr/>
        </p:nvSpPr>
        <p:spPr>
          <a:xfrm>
            <a:off x="5709527" y="4969108"/>
            <a:ext cx="22701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4</a:t>
            </a:r>
            <a:endParaRPr kumimoji="0" lang="en-US" sz="12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9" name="Title 1">
            <a:extLst>
              <a:ext uri="{FF2B5EF4-FFF2-40B4-BE49-F238E27FC236}">
                <a16:creationId xmlns:a16="http://schemas.microsoft.com/office/drawing/2014/main" id="{C754D855-04F5-26E0-649C-1E3FBC2D53F8}"/>
              </a:ext>
            </a:extLst>
          </p:cNvPr>
          <p:cNvSpPr txBox="1">
            <a:spLocks noGrp="1"/>
          </p:cNvSpPr>
          <p:nvPr>
            <p:ph type="title" idx="4294967295"/>
          </p:nvPr>
        </p:nvSpPr>
        <p:spPr>
          <a:xfrm>
            <a:off x="584201" y="2829116"/>
            <a:ext cx="3458616"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chemeClr val="tx1"/>
                </a:solidFill>
                <a:effectLst/>
                <a:uLnTx/>
                <a:uFillTx/>
                <a:latin typeface="Segoe UI Semibold"/>
                <a:ea typeface="+mn-ea"/>
                <a:cs typeface="Segoe UI" pitchFamily="34" charset="0"/>
              </a:rPr>
              <a:t>How to build a custom copilot</a:t>
            </a:r>
          </a:p>
        </p:txBody>
      </p:sp>
      <p:grpSp>
        <p:nvGrpSpPr>
          <p:cNvPr id="2" name="Group 1">
            <a:extLst>
              <a:ext uri="{FF2B5EF4-FFF2-40B4-BE49-F238E27FC236}">
                <a16:creationId xmlns:a16="http://schemas.microsoft.com/office/drawing/2014/main" id="{98E57227-A2A4-54E7-850A-DE248490F5C9}"/>
              </a:ext>
              <a:ext uri="{C183D7F6-B498-43B3-948B-1728B52AA6E4}">
                <adec:decorative xmlns:adec="http://schemas.microsoft.com/office/drawing/2017/decorative" val="1"/>
              </a:ext>
            </a:extLst>
          </p:cNvPr>
          <p:cNvGrpSpPr/>
          <p:nvPr/>
        </p:nvGrpSpPr>
        <p:grpSpPr>
          <a:xfrm>
            <a:off x="584200" y="2090999"/>
            <a:ext cx="667084" cy="611700"/>
            <a:chOff x="8243775" y="503354"/>
            <a:chExt cx="667084" cy="611700"/>
          </a:xfrm>
        </p:grpSpPr>
        <p:sp>
          <p:nvSpPr>
            <p:cNvPr id="3" name="TextBox 2">
              <a:extLst>
                <a:ext uri="{FF2B5EF4-FFF2-40B4-BE49-F238E27FC236}">
                  <a16:creationId xmlns:a16="http://schemas.microsoft.com/office/drawing/2014/main" id="{9B941A4D-984B-C9B1-B28A-765139516818}"/>
                </a:ext>
              </a:extLst>
            </p:cNvPr>
            <p:cNvSpPr txBox="1"/>
            <p:nvPr/>
          </p:nvSpPr>
          <p:spPr>
            <a:xfrm>
              <a:off x="8243775" y="503354"/>
              <a:ext cx="667084" cy="611700"/>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pic>
          <p:nvPicPr>
            <p:cNvPr id="6" name="Graphic 5">
              <a:extLst>
                <a:ext uri="{FF2B5EF4-FFF2-40B4-BE49-F238E27FC236}">
                  <a16:creationId xmlns:a16="http://schemas.microsoft.com/office/drawing/2014/main" id="{4A7DCD36-D1D8-BCF8-705B-F00477B28A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6844" y="618731"/>
              <a:ext cx="380945" cy="380945"/>
            </a:xfrm>
            <a:prstGeom prst="rect">
              <a:avLst/>
            </a:prstGeom>
            <a:effectLst/>
          </p:spPr>
        </p:pic>
      </p:grpSp>
    </p:spTree>
    <p:extLst>
      <p:ext uri="{BB962C8B-B14F-4D97-AF65-F5344CB8AC3E}">
        <p14:creationId xmlns:p14="http://schemas.microsoft.com/office/powerpoint/2010/main" val="2018692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BA1E0D0-B420-FE29-8365-4968EB034D38}"/>
              </a:ext>
              <a:ext uri="{C183D7F6-B498-43B3-948B-1728B52AA6E4}">
                <adec:decorative xmlns:adec="http://schemas.microsoft.com/office/drawing/2017/decorative" val="1"/>
              </a:ext>
            </a:extLst>
          </p:cNvPr>
          <p:cNvGrpSpPr/>
          <p:nvPr/>
        </p:nvGrpSpPr>
        <p:grpSpPr>
          <a:xfrm>
            <a:off x="2944966" y="1735296"/>
            <a:ext cx="3455070" cy="1194915"/>
            <a:chOff x="3600766" y="1749742"/>
            <a:chExt cx="3455070" cy="1194915"/>
          </a:xfrm>
        </p:grpSpPr>
        <p:sp>
          <p:nvSpPr>
            <p:cNvPr id="46" name="Rectangle 45">
              <a:extLst>
                <a:ext uri="{FF2B5EF4-FFF2-40B4-BE49-F238E27FC236}">
                  <a16:creationId xmlns:a16="http://schemas.microsoft.com/office/drawing/2014/main" id="{0882B2D9-65FC-211E-89B2-08DC22EBD626}"/>
                </a:ext>
              </a:extLst>
            </p:cNvPr>
            <p:cNvSpPr/>
            <p:nvPr/>
          </p:nvSpPr>
          <p:spPr bwMode="auto">
            <a:xfrm>
              <a:off x="3662731" y="1749742"/>
              <a:ext cx="3393105" cy="352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Create a copilot </a:t>
              </a:r>
              <a:endParaRPr kumimoji="0" lang="en-IN" sz="16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D2433D57-ED84-FF35-7768-B2AF9A5A1503}"/>
                </a:ext>
              </a:extLst>
            </p:cNvPr>
            <p:cNvSpPr txBox="1"/>
            <p:nvPr/>
          </p:nvSpPr>
          <p:spPr>
            <a:xfrm>
              <a:off x="3600766" y="2159827"/>
              <a:ext cx="2835851"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Build a copilot and go live within minutes, all from one easy-to-use, E2E SaaS product</a:t>
              </a: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7" name="Picture 6">
            <a:extLst>
              <a:ext uri="{FF2B5EF4-FFF2-40B4-BE49-F238E27FC236}">
                <a16:creationId xmlns:a16="http://schemas.microsoft.com/office/drawing/2014/main" id="{F853AA6A-760F-52BF-D72B-4F1F6872B892}"/>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17451" y="1436688"/>
            <a:ext cx="5703253" cy="3135312"/>
          </a:xfrm>
          <a:prstGeom prst="roundRect">
            <a:avLst>
              <a:gd name="adj" fmla="val 2260"/>
            </a:avLst>
          </a:prstGeom>
        </p:spPr>
      </p:pic>
      <p:grpSp>
        <p:nvGrpSpPr>
          <p:cNvPr id="4" name="Group 3">
            <a:extLst>
              <a:ext uri="{FF2B5EF4-FFF2-40B4-BE49-F238E27FC236}">
                <a16:creationId xmlns:a16="http://schemas.microsoft.com/office/drawing/2014/main" id="{AC2B64F7-C254-DA01-6E92-CC38CECCDB32}"/>
              </a:ext>
              <a:ext uri="{C183D7F6-B498-43B3-948B-1728B52AA6E4}">
                <adec:decorative xmlns:adec="http://schemas.microsoft.com/office/drawing/2017/decorative" val="1"/>
              </a:ext>
            </a:extLst>
          </p:cNvPr>
          <p:cNvGrpSpPr/>
          <p:nvPr/>
        </p:nvGrpSpPr>
        <p:grpSpPr>
          <a:xfrm rot="765389">
            <a:off x="-3375523" y="422988"/>
            <a:ext cx="6357942" cy="6239605"/>
            <a:chOff x="3937745" y="1386824"/>
            <a:chExt cx="4154146" cy="4076827"/>
          </a:xfrm>
        </p:grpSpPr>
        <p:sp>
          <p:nvSpPr>
            <p:cNvPr id="6" name="Oval 5">
              <a:extLst>
                <a:ext uri="{FF2B5EF4-FFF2-40B4-BE49-F238E27FC236}">
                  <a16:creationId xmlns:a16="http://schemas.microsoft.com/office/drawing/2014/main" id="{2A7EC414-A02E-68DE-648A-0981EF296BED}"/>
                </a:ext>
              </a:extLst>
            </p:cNvPr>
            <p:cNvSpPr/>
            <p:nvPr/>
          </p:nvSpPr>
          <p:spPr bwMode="auto">
            <a:xfrm rot="5400000">
              <a:off x="3997563" y="1386823"/>
              <a:ext cx="4021762" cy="4021764"/>
            </a:xfrm>
            <a:prstGeom prst="ellipse">
              <a:avLst/>
            </a:prstGeom>
            <a:noFill/>
            <a:ln w="3175">
              <a:gradFill>
                <a:gsLst>
                  <a:gs pos="0">
                    <a:srgbClr val="6CECEE"/>
                  </a:gs>
                  <a:gs pos="34000">
                    <a:srgbClr val="28C8E2"/>
                  </a:gs>
                  <a:gs pos="64000">
                    <a:srgbClr val="0A86C3"/>
                  </a:gs>
                  <a:gs pos="91000">
                    <a:srgbClr val="0263B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2" name="Freeform: Shape 63">
              <a:extLst>
                <a:ext uri="{FF2B5EF4-FFF2-40B4-BE49-F238E27FC236}">
                  <a16:creationId xmlns:a16="http://schemas.microsoft.com/office/drawing/2014/main" id="{A5E9F7FF-1A68-E208-B532-DADF1B9E2A70}"/>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63">
              <a:extLst>
                <a:ext uri="{FF2B5EF4-FFF2-40B4-BE49-F238E27FC236}">
                  <a16:creationId xmlns:a16="http://schemas.microsoft.com/office/drawing/2014/main" id="{D1B7A3EE-E8A6-1BFA-F061-A2A1348CB19F}"/>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63">
              <a:extLst>
                <a:ext uri="{FF2B5EF4-FFF2-40B4-BE49-F238E27FC236}">
                  <a16:creationId xmlns:a16="http://schemas.microsoft.com/office/drawing/2014/main" id="{1C544352-541E-3716-7660-DF13D7BE4CEC}"/>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63">
              <a:extLst>
                <a:ext uri="{FF2B5EF4-FFF2-40B4-BE49-F238E27FC236}">
                  <a16:creationId xmlns:a16="http://schemas.microsoft.com/office/drawing/2014/main" id="{E12DFA04-3144-CFFD-4FEA-20AF52448850}"/>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5FB"/>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63">
              <a:extLst>
                <a:ext uri="{FF2B5EF4-FFF2-40B4-BE49-F238E27FC236}">
                  <a16:creationId xmlns:a16="http://schemas.microsoft.com/office/drawing/2014/main" id="{55B0EE3D-DD3C-AA7B-8A1F-E0B3D0494AD8}"/>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63">
              <a:extLst>
                <a:ext uri="{FF2B5EF4-FFF2-40B4-BE49-F238E27FC236}">
                  <a16:creationId xmlns:a16="http://schemas.microsoft.com/office/drawing/2014/main" id="{B826F559-6430-9B5C-3D09-379CD48C24B7}"/>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63">
              <a:extLst>
                <a:ext uri="{FF2B5EF4-FFF2-40B4-BE49-F238E27FC236}">
                  <a16:creationId xmlns:a16="http://schemas.microsoft.com/office/drawing/2014/main" id="{4A1E9838-C350-3DDE-8EF5-F6223B608870}"/>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Title 1">
            <a:extLst>
              <a:ext uri="{FF2B5EF4-FFF2-40B4-BE49-F238E27FC236}">
                <a16:creationId xmlns:a16="http://schemas.microsoft.com/office/drawing/2014/main" id="{295EC691-0B2A-CFC4-295A-B93F8B29F21E}"/>
              </a:ext>
            </a:extLst>
          </p:cNvPr>
          <p:cNvSpPr txBox="1">
            <a:spLocks noGrp="1"/>
          </p:cNvSpPr>
          <p:nvPr>
            <p:ph type="title" idx="4294967295"/>
          </p:nvPr>
        </p:nvSpPr>
        <p:spPr>
          <a:xfrm>
            <a:off x="900330" y="559255"/>
            <a:ext cx="2990913" cy="595856"/>
          </a:xfrm>
          <a:prstGeom prst="rect">
            <a:avLst/>
          </a:prstGeom>
          <a:solidFill>
            <a:schemeClr val="bg1"/>
          </a:solidFill>
          <a:ln>
            <a:noFill/>
            <a:prstDash/>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mj-lt"/>
                <a:ea typeface="+mn-ea"/>
                <a:cs typeface="Segoe UI" pitchFamily="34" charset="0"/>
              </a:rPr>
              <a:t>Build &amp; Publish</a:t>
            </a:r>
          </a:p>
        </p:txBody>
      </p:sp>
      <p:grpSp>
        <p:nvGrpSpPr>
          <p:cNvPr id="2" name="Group 1">
            <a:extLst>
              <a:ext uri="{FF2B5EF4-FFF2-40B4-BE49-F238E27FC236}">
                <a16:creationId xmlns:a16="http://schemas.microsoft.com/office/drawing/2014/main" id="{4B6388E8-434D-CA62-C72A-BA05BF220253}"/>
              </a:ext>
              <a:ext uri="{C183D7F6-B498-43B3-948B-1728B52AA6E4}">
                <adec:decorative xmlns:adec="http://schemas.microsoft.com/office/drawing/2017/decorative" val="1"/>
              </a:ext>
            </a:extLst>
          </p:cNvPr>
          <p:cNvGrpSpPr/>
          <p:nvPr/>
        </p:nvGrpSpPr>
        <p:grpSpPr>
          <a:xfrm rot="5400000">
            <a:off x="-2543946" y="1195705"/>
            <a:ext cx="4694788" cy="4694170"/>
            <a:chOff x="4481934" y="2047696"/>
            <a:chExt cx="3079937" cy="3079534"/>
          </a:xfrm>
        </p:grpSpPr>
        <p:sp>
          <p:nvSpPr>
            <p:cNvPr id="8" name="Block Arc 7">
              <a:extLst>
                <a:ext uri="{FF2B5EF4-FFF2-40B4-BE49-F238E27FC236}">
                  <a16:creationId xmlns:a16="http://schemas.microsoft.com/office/drawing/2014/main" id="{6DCC655D-9205-9CB9-14AF-B74B48A46AAD}"/>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Block Arc 9">
              <a:extLst>
                <a:ext uri="{FF2B5EF4-FFF2-40B4-BE49-F238E27FC236}">
                  <a16:creationId xmlns:a16="http://schemas.microsoft.com/office/drawing/2014/main" id="{E7100C3E-50A7-BD13-47C4-6649BB84C51C}"/>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1" name="Half Frame 10">
              <a:extLst>
                <a:ext uri="{FF2B5EF4-FFF2-40B4-BE49-F238E27FC236}">
                  <a16:creationId xmlns:a16="http://schemas.microsoft.com/office/drawing/2014/main" id="{400C38A4-69F0-2D09-A2EB-87A79B108CED}"/>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5" name="Half Frame 14">
              <a:extLst>
                <a:ext uri="{FF2B5EF4-FFF2-40B4-BE49-F238E27FC236}">
                  <a16:creationId xmlns:a16="http://schemas.microsoft.com/office/drawing/2014/main" id="{C63F6764-D2FE-01FB-5ED8-7071BA7375FB}"/>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Tree>
    <p:custDataLst>
      <p:tags r:id="rId1"/>
    </p:custDataLst>
    <p:extLst>
      <p:ext uri="{BB962C8B-B14F-4D97-AF65-F5344CB8AC3E}">
        <p14:creationId xmlns:p14="http://schemas.microsoft.com/office/powerpoint/2010/main" val="234260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75B60B4-5254-F8A1-B82C-068E0C72B1C3}"/>
              </a:ext>
              <a:ext uri="{C183D7F6-B498-43B3-948B-1728B52AA6E4}">
                <adec:decorative xmlns:adec="http://schemas.microsoft.com/office/drawing/2017/decorative" val="1"/>
              </a:ext>
            </a:extLst>
          </p:cNvPr>
          <p:cNvGrpSpPr/>
          <p:nvPr/>
        </p:nvGrpSpPr>
        <p:grpSpPr>
          <a:xfrm rot="20813789">
            <a:off x="-3375525" y="422990"/>
            <a:ext cx="6357942" cy="6239605"/>
            <a:chOff x="3937745" y="1386824"/>
            <a:chExt cx="4154146" cy="4076827"/>
          </a:xfrm>
        </p:grpSpPr>
        <p:sp>
          <p:nvSpPr>
            <p:cNvPr id="28" name="Oval 27">
              <a:extLst>
                <a:ext uri="{FF2B5EF4-FFF2-40B4-BE49-F238E27FC236}">
                  <a16:creationId xmlns:a16="http://schemas.microsoft.com/office/drawing/2014/main" id="{0D8C1129-F4DC-2789-0A70-8C4BDF3D29AB}"/>
                </a:ext>
              </a:extLst>
            </p:cNvPr>
            <p:cNvSpPr/>
            <p:nvPr/>
          </p:nvSpPr>
          <p:spPr bwMode="auto">
            <a:xfrm rot="5400000">
              <a:off x="3997563" y="1386823"/>
              <a:ext cx="4021762" cy="4021764"/>
            </a:xfrm>
            <a:prstGeom prst="ellipse">
              <a:avLst/>
            </a:prstGeom>
            <a:noFill/>
            <a:ln w="3175">
              <a:gradFill>
                <a:gsLst>
                  <a:gs pos="0">
                    <a:srgbClr val="6CECEE"/>
                  </a:gs>
                  <a:gs pos="41000">
                    <a:srgbClr val="28C8E2"/>
                  </a:gs>
                  <a:gs pos="64000">
                    <a:srgbClr val="0A86C3"/>
                  </a:gs>
                  <a:gs pos="91000">
                    <a:srgbClr val="0263B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9" name="Freeform: Shape 63">
              <a:extLst>
                <a:ext uri="{FF2B5EF4-FFF2-40B4-BE49-F238E27FC236}">
                  <a16:creationId xmlns:a16="http://schemas.microsoft.com/office/drawing/2014/main" id="{A2CD6D98-9F3C-1DE9-ABF9-4B392F7C6684}"/>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63">
              <a:extLst>
                <a:ext uri="{FF2B5EF4-FFF2-40B4-BE49-F238E27FC236}">
                  <a16:creationId xmlns:a16="http://schemas.microsoft.com/office/drawing/2014/main" id="{B0A0BDEC-38F0-188F-9DDC-99661233469A}"/>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63">
              <a:extLst>
                <a:ext uri="{FF2B5EF4-FFF2-40B4-BE49-F238E27FC236}">
                  <a16:creationId xmlns:a16="http://schemas.microsoft.com/office/drawing/2014/main" id="{08AD932F-8C0E-3B16-F295-485A689F114D}"/>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63">
              <a:extLst>
                <a:ext uri="{FF2B5EF4-FFF2-40B4-BE49-F238E27FC236}">
                  <a16:creationId xmlns:a16="http://schemas.microsoft.com/office/drawing/2014/main" id="{700E3018-4E89-F09D-13CE-662E5F15FD33}"/>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63">
              <a:extLst>
                <a:ext uri="{FF2B5EF4-FFF2-40B4-BE49-F238E27FC236}">
                  <a16:creationId xmlns:a16="http://schemas.microsoft.com/office/drawing/2014/main" id="{3699CFA9-37A7-393E-6E0C-D7172BE5059D}"/>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63">
              <a:extLst>
                <a:ext uri="{FF2B5EF4-FFF2-40B4-BE49-F238E27FC236}">
                  <a16:creationId xmlns:a16="http://schemas.microsoft.com/office/drawing/2014/main" id="{3E13CB68-6B27-996F-D561-29C568AFE9AB}"/>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63">
              <a:extLst>
                <a:ext uri="{FF2B5EF4-FFF2-40B4-BE49-F238E27FC236}">
                  <a16:creationId xmlns:a16="http://schemas.microsoft.com/office/drawing/2014/main" id="{2531ABEE-9F34-0C4C-D1B0-5B78789AA6FB}"/>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7E7B907-0E66-FB33-94AF-D6BCA523C294}"/>
              </a:ext>
            </a:extLst>
          </p:cNvPr>
          <p:cNvSpPr txBox="1">
            <a:spLocks/>
          </p:cNvSpPr>
          <p:nvPr/>
        </p:nvSpPr>
        <p:spPr>
          <a:xfrm>
            <a:off x="-4530121" y="5502447"/>
            <a:ext cx="3581353"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CA3EE"/>
                </a:solidFill>
                <a:effectLst/>
                <a:uLnTx/>
                <a:uFillTx/>
                <a:latin typeface="Segoe UI Semibold"/>
                <a:ea typeface="+mn-ea"/>
                <a:cs typeface="Segoe UI"/>
              </a:rPr>
              <a:t>Analyze &amp; Improve</a:t>
            </a:r>
          </a:p>
        </p:txBody>
      </p:sp>
      <p:grpSp>
        <p:nvGrpSpPr>
          <p:cNvPr id="4" name="Group 3">
            <a:extLst>
              <a:ext uri="{FF2B5EF4-FFF2-40B4-BE49-F238E27FC236}">
                <a16:creationId xmlns:a16="http://schemas.microsoft.com/office/drawing/2014/main" id="{112ED637-9EEF-E84F-7FA7-A2B16E3B2A0F}"/>
              </a:ext>
              <a:ext uri="{C183D7F6-B498-43B3-948B-1728B52AA6E4}">
                <adec:decorative xmlns:adec="http://schemas.microsoft.com/office/drawing/2017/decorative" val="1"/>
              </a:ext>
            </a:extLst>
          </p:cNvPr>
          <p:cNvGrpSpPr/>
          <p:nvPr/>
        </p:nvGrpSpPr>
        <p:grpSpPr>
          <a:xfrm>
            <a:off x="3125010" y="2443266"/>
            <a:ext cx="4612495" cy="1362651"/>
            <a:chOff x="3873492" y="3171010"/>
            <a:chExt cx="4612495" cy="1362651"/>
          </a:xfrm>
        </p:grpSpPr>
        <p:sp>
          <p:nvSpPr>
            <p:cNvPr id="5" name="Rectangle 4">
              <a:extLst>
                <a:ext uri="{FF2B5EF4-FFF2-40B4-BE49-F238E27FC236}">
                  <a16:creationId xmlns:a16="http://schemas.microsoft.com/office/drawing/2014/main" id="{778BB89C-9CDD-AA69-B807-DDB9AD704B75}"/>
                </a:ext>
              </a:extLst>
            </p:cNvPr>
            <p:cNvSpPr/>
            <p:nvPr/>
          </p:nvSpPr>
          <p:spPr bwMode="auto">
            <a:xfrm>
              <a:off x="3968383" y="3171010"/>
              <a:ext cx="4517604" cy="4542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ts val="2400"/>
                </a:lnSpc>
                <a:spcBef>
                  <a:spcPct val="20000"/>
                </a:spcBef>
                <a:spcAft>
                  <a:spcPct val="0"/>
                </a:spcAft>
                <a:buClrTx/>
                <a:buSzPct val="90000"/>
                <a:buFontTx/>
                <a:buNone/>
                <a:tabLst/>
                <a:defRPr/>
              </a:pPr>
              <a:r>
                <a:rPr kumimoji="0" lang="en-IN" sz="2300" b="1" i="0" u="none" strike="noStrike" kern="1200" cap="none" spc="-44" normalizeH="0" baseline="0" noProof="0">
                  <a:ln w="3175">
                    <a:noFill/>
                  </a:ln>
                  <a:solidFill>
                    <a:srgbClr val="FFFFFF"/>
                  </a:solidFill>
                  <a:effectLst/>
                  <a:uLnTx/>
                  <a:uFillTx/>
                  <a:latin typeface="Segoe UI Semibold"/>
                  <a:ea typeface="+mn-ea"/>
                  <a:cs typeface="Segoe UI" panose="020B0502040204020203" pitchFamily="34" charset="0"/>
                </a:rPr>
                <a:t>Add knowledge</a:t>
              </a:r>
              <a:endParaRPr kumimoji="0" lang="en-IN" sz="1400" b="0" i="0" u="none" strike="noStrike" kern="1200" cap="none" spc="-44" normalizeH="0" baseline="0" noProof="0">
                <a:ln w="3175">
                  <a:noFill/>
                </a:ln>
                <a:solidFill>
                  <a:srgbClr val="FFFFFF"/>
                </a:solidFill>
                <a:effectLst/>
                <a:uLnTx/>
                <a:uFillTx/>
                <a:latin typeface="Segoe UI Semibold"/>
                <a:ea typeface="+mn-ea"/>
                <a:cs typeface="Segoe UI" panose="020B0502040204020203" pitchFamily="34" charset="0"/>
              </a:endParaRPr>
            </a:p>
          </p:txBody>
        </p:sp>
        <p:sp>
          <p:nvSpPr>
            <p:cNvPr id="6" name="TextBox 5">
              <a:extLst>
                <a:ext uri="{FF2B5EF4-FFF2-40B4-BE49-F238E27FC236}">
                  <a16:creationId xmlns:a16="http://schemas.microsoft.com/office/drawing/2014/main" id="{486C3622-4BD0-4E03-4320-3FF5FB8E5C7B}"/>
                </a:ext>
              </a:extLst>
            </p:cNvPr>
            <p:cNvSpPr txBox="1"/>
            <p:nvPr/>
          </p:nvSpPr>
          <p:spPr>
            <a:xfrm>
              <a:off x="3873492" y="3517998"/>
              <a:ext cx="2174065"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t>Connect to your enterprise backends and APIs with 1000s of pre-built data connectors</a:t>
              </a: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D7971067-4F52-A176-722C-5CCEB7CA6353}"/>
              </a:ext>
              <a:ext uri="{C183D7F6-B498-43B3-948B-1728B52AA6E4}">
                <adec:decorative xmlns:adec="http://schemas.microsoft.com/office/drawing/2017/decorative" val="1"/>
              </a:ext>
            </a:extLst>
          </p:cNvPr>
          <p:cNvGrpSpPr/>
          <p:nvPr/>
        </p:nvGrpSpPr>
        <p:grpSpPr>
          <a:xfrm rot="4726832">
            <a:off x="-2543946" y="1195705"/>
            <a:ext cx="4694788" cy="4694170"/>
            <a:chOff x="4481934" y="2047696"/>
            <a:chExt cx="3079937" cy="3079534"/>
          </a:xfrm>
        </p:grpSpPr>
        <p:sp>
          <p:nvSpPr>
            <p:cNvPr id="20" name="Block Arc 19">
              <a:extLst>
                <a:ext uri="{FF2B5EF4-FFF2-40B4-BE49-F238E27FC236}">
                  <a16:creationId xmlns:a16="http://schemas.microsoft.com/office/drawing/2014/main" id="{D7F67ECD-D46C-8892-F580-5E63EA0A0F9A}"/>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1" name="Block Arc 20">
              <a:extLst>
                <a:ext uri="{FF2B5EF4-FFF2-40B4-BE49-F238E27FC236}">
                  <a16:creationId xmlns:a16="http://schemas.microsoft.com/office/drawing/2014/main" id="{38C38C1A-DAB4-7652-E106-3F69959CDB96}"/>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2" name="Half Frame 21">
              <a:extLst>
                <a:ext uri="{FF2B5EF4-FFF2-40B4-BE49-F238E27FC236}">
                  <a16:creationId xmlns:a16="http://schemas.microsoft.com/office/drawing/2014/main" id="{79E7E981-D74F-E972-7F20-2823A3A2BCC8}"/>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3" name="Half Frame 22">
              <a:extLst>
                <a:ext uri="{FF2B5EF4-FFF2-40B4-BE49-F238E27FC236}">
                  <a16:creationId xmlns:a16="http://schemas.microsoft.com/office/drawing/2014/main" id="{4423C64D-09A4-AF44-9BE3-5017F7DD2BDE}"/>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
        <p:nvSpPr>
          <p:cNvPr id="3" name="Title 1">
            <a:extLst>
              <a:ext uri="{FF2B5EF4-FFF2-40B4-BE49-F238E27FC236}">
                <a16:creationId xmlns:a16="http://schemas.microsoft.com/office/drawing/2014/main" id="{4B447E3B-88B8-7840-7840-BDFE83F2F1EE}"/>
              </a:ext>
            </a:extLst>
          </p:cNvPr>
          <p:cNvSpPr txBox="1">
            <a:spLocks noGrp="1"/>
          </p:cNvSpPr>
          <p:nvPr>
            <p:ph type="title" idx="4294967295"/>
          </p:nvPr>
        </p:nvSpPr>
        <p:spPr>
          <a:xfrm>
            <a:off x="900330" y="559255"/>
            <a:ext cx="2990913" cy="595856"/>
          </a:xfrm>
          <a:prstGeom prst="rect">
            <a:avLst/>
          </a:prstGeom>
          <a:solidFill>
            <a:schemeClr val="bg1"/>
          </a:solidFill>
          <a:ln>
            <a:noFill/>
            <a:prstDash/>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mj-lt"/>
                <a:ea typeface="+mn-ea"/>
                <a:cs typeface="Segoe UI" pitchFamily="34" charset="0"/>
              </a:rPr>
              <a:t>Build &amp; Publish</a:t>
            </a:r>
          </a:p>
        </p:txBody>
      </p:sp>
      <p:pic>
        <p:nvPicPr>
          <p:cNvPr id="7" name="Picture 6">
            <a:extLst>
              <a:ext uri="{FF2B5EF4-FFF2-40B4-BE49-F238E27FC236}">
                <a16:creationId xmlns:a16="http://schemas.microsoft.com/office/drawing/2014/main" id="{F853AA6A-760F-52BF-D72B-4F1F6872B892}"/>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726565" y="1434173"/>
            <a:ext cx="5896759" cy="3684404"/>
          </a:xfrm>
          <a:prstGeom prst="roundRect">
            <a:avLst>
              <a:gd name="adj" fmla="val 2260"/>
            </a:avLst>
          </a:prstGeom>
        </p:spPr>
      </p:pic>
    </p:spTree>
    <p:custDataLst>
      <p:tags r:id="rId1"/>
    </p:custDataLst>
    <p:extLst>
      <p:ext uri="{BB962C8B-B14F-4D97-AF65-F5344CB8AC3E}">
        <p14:creationId xmlns:p14="http://schemas.microsoft.com/office/powerpoint/2010/main" val="1610177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D249B3-5DF1-6A55-8032-EDB6F2F8DAFC}"/>
              </a:ext>
              <a:ext uri="{C183D7F6-B498-43B3-948B-1728B52AA6E4}">
                <adec:decorative xmlns:adec="http://schemas.microsoft.com/office/drawing/2017/decorative" val="1"/>
              </a:ext>
            </a:extLst>
          </p:cNvPr>
          <p:cNvGrpSpPr/>
          <p:nvPr/>
        </p:nvGrpSpPr>
        <p:grpSpPr>
          <a:xfrm>
            <a:off x="3087154" y="2866725"/>
            <a:ext cx="4019373" cy="2186598"/>
            <a:chOff x="3568398" y="4739447"/>
            <a:chExt cx="4019373" cy="2186598"/>
          </a:xfrm>
        </p:grpSpPr>
        <p:sp>
          <p:nvSpPr>
            <p:cNvPr id="5" name="Rectangle 4">
              <a:extLst>
                <a:ext uri="{FF2B5EF4-FFF2-40B4-BE49-F238E27FC236}">
                  <a16:creationId xmlns:a16="http://schemas.microsoft.com/office/drawing/2014/main" id="{79F534C7-B095-03AF-CA30-1C9D3CEA12E0}"/>
                </a:ext>
              </a:extLst>
            </p:cNvPr>
            <p:cNvSpPr/>
            <p:nvPr/>
          </p:nvSpPr>
          <p:spPr bwMode="auto">
            <a:xfrm>
              <a:off x="3643539" y="4739447"/>
              <a:ext cx="3944232" cy="558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Customize topics, </a:t>
              </a:r>
              <a:b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b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and actions</a:t>
              </a:r>
            </a:p>
          </p:txBody>
        </p:sp>
        <p:sp>
          <p:nvSpPr>
            <p:cNvPr id="6" name="TextBox 5">
              <a:extLst>
                <a:ext uri="{FF2B5EF4-FFF2-40B4-BE49-F238E27FC236}">
                  <a16:creationId xmlns:a16="http://schemas.microsoft.com/office/drawing/2014/main" id="{61CA9A81-9145-41B3-D573-C9956FD7F2F1}"/>
                </a:ext>
              </a:extLst>
            </p:cNvPr>
            <p:cNvSpPr txBox="1"/>
            <p:nvPr/>
          </p:nvSpPr>
          <p:spPr>
            <a:xfrm>
              <a:off x="3568398" y="5448717"/>
              <a:ext cx="2524034" cy="1477328"/>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500" b="0"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t>Mix generative responses with step by step topics for complete control. Create actions, plugins and connect to your backend systems with 1000s of pre-built connectors</a:t>
              </a:r>
            </a:p>
          </p:txBody>
        </p:sp>
      </p:grpSp>
      <p:grpSp>
        <p:nvGrpSpPr>
          <p:cNvPr id="8" name="Group 7">
            <a:extLst>
              <a:ext uri="{FF2B5EF4-FFF2-40B4-BE49-F238E27FC236}">
                <a16:creationId xmlns:a16="http://schemas.microsoft.com/office/drawing/2014/main" id="{327104F4-D623-AE50-0032-71A046F39D13}"/>
              </a:ext>
              <a:ext uri="{C183D7F6-B498-43B3-948B-1728B52AA6E4}">
                <adec:decorative xmlns:adec="http://schemas.microsoft.com/office/drawing/2017/decorative" val="1"/>
              </a:ext>
            </a:extLst>
          </p:cNvPr>
          <p:cNvGrpSpPr/>
          <p:nvPr/>
        </p:nvGrpSpPr>
        <p:grpSpPr>
          <a:xfrm rot="18812058">
            <a:off x="-3375523" y="422988"/>
            <a:ext cx="6357942" cy="6239605"/>
            <a:chOff x="3937745" y="1386824"/>
            <a:chExt cx="4154146" cy="4076827"/>
          </a:xfrm>
        </p:grpSpPr>
        <p:sp>
          <p:nvSpPr>
            <p:cNvPr id="10" name="Oval 9">
              <a:extLst>
                <a:ext uri="{FF2B5EF4-FFF2-40B4-BE49-F238E27FC236}">
                  <a16:creationId xmlns:a16="http://schemas.microsoft.com/office/drawing/2014/main" id="{9A4A3773-7E9F-3EED-6211-8276C27BEB98}"/>
                </a:ext>
              </a:extLst>
            </p:cNvPr>
            <p:cNvSpPr/>
            <p:nvPr/>
          </p:nvSpPr>
          <p:spPr bwMode="auto">
            <a:xfrm rot="5400000">
              <a:off x="3997563" y="1386823"/>
              <a:ext cx="4021762" cy="4021764"/>
            </a:xfrm>
            <a:prstGeom prst="ellipse">
              <a:avLst/>
            </a:prstGeom>
            <a:noFill/>
            <a:ln w="3175">
              <a:gradFill>
                <a:gsLst>
                  <a:gs pos="0">
                    <a:srgbClr val="6CECEE"/>
                  </a:gs>
                  <a:gs pos="41000">
                    <a:srgbClr val="28C8E2"/>
                  </a:gs>
                  <a:gs pos="64000">
                    <a:srgbClr val="0A86C3"/>
                  </a:gs>
                  <a:gs pos="91000">
                    <a:srgbClr val="0263B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1" name="Freeform: Shape 63">
              <a:extLst>
                <a:ext uri="{FF2B5EF4-FFF2-40B4-BE49-F238E27FC236}">
                  <a16:creationId xmlns:a16="http://schemas.microsoft.com/office/drawing/2014/main" id="{1F93E06E-12ED-C3FC-B83F-16DB60D706B6}"/>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63">
              <a:extLst>
                <a:ext uri="{FF2B5EF4-FFF2-40B4-BE49-F238E27FC236}">
                  <a16:creationId xmlns:a16="http://schemas.microsoft.com/office/drawing/2014/main" id="{8687731E-8208-1D52-5A9A-FAEDCDED998F}"/>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63">
              <a:extLst>
                <a:ext uri="{FF2B5EF4-FFF2-40B4-BE49-F238E27FC236}">
                  <a16:creationId xmlns:a16="http://schemas.microsoft.com/office/drawing/2014/main" id="{20FED581-54C2-748D-3EE8-B86AB26F41E4}"/>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63">
              <a:extLst>
                <a:ext uri="{FF2B5EF4-FFF2-40B4-BE49-F238E27FC236}">
                  <a16:creationId xmlns:a16="http://schemas.microsoft.com/office/drawing/2014/main" id="{D0E93D98-41D6-C975-F038-E62A841111BC}"/>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63">
              <a:extLst>
                <a:ext uri="{FF2B5EF4-FFF2-40B4-BE49-F238E27FC236}">
                  <a16:creationId xmlns:a16="http://schemas.microsoft.com/office/drawing/2014/main" id="{4E2C4732-913F-3D9A-ABFA-AD58DDF27558}"/>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63">
              <a:extLst>
                <a:ext uri="{FF2B5EF4-FFF2-40B4-BE49-F238E27FC236}">
                  <a16:creationId xmlns:a16="http://schemas.microsoft.com/office/drawing/2014/main" id="{0A4FDC4D-5BCE-39DE-52E4-02835A5E90C2}"/>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63">
              <a:extLst>
                <a:ext uri="{FF2B5EF4-FFF2-40B4-BE49-F238E27FC236}">
                  <a16:creationId xmlns:a16="http://schemas.microsoft.com/office/drawing/2014/main" id="{3EEDCC03-031D-F02A-6A8E-B8F31063F1F4}"/>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9" name="Picture 18">
            <a:extLst>
              <a:ext uri="{FF2B5EF4-FFF2-40B4-BE49-F238E27FC236}">
                <a16:creationId xmlns:a16="http://schemas.microsoft.com/office/drawing/2014/main" id="{17D1D552-3BFF-4978-52B3-428777CDE21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56188" y="2033157"/>
            <a:ext cx="5653200" cy="3479394"/>
          </a:xfrm>
          <a:prstGeom prst="roundRect">
            <a:avLst>
              <a:gd name="adj" fmla="val 1288"/>
            </a:avLst>
          </a:prstGeom>
        </p:spPr>
      </p:pic>
      <p:sp>
        <p:nvSpPr>
          <p:cNvPr id="7" name="Title 1">
            <a:extLst>
              <a:ext uri="{FF2B5EF4-FFF2-40B4-BE49-F238E27FC236}">
                <a16:creationId xmlns:a16="http://schemas.microsoft.com/office/drawing/2014/main" id="{81F44DD3-99A2-2265-21D0-7ADB4755F276}"/>
              </a:ext>
            </a:extLst>
          </p:cNvPr>
          <p:cNvSpPr txBox="1">
            <a:spLocks noGrp="1"/>
          </p:cNvSpPr>
          <p:nvPr>
            <p:ph type="title" idx="4294967295"/>
          </p:nvPr>
        </p:nvSpPr>
        <p:spPr>
          <a:xfrm>
            <a:off x="900330" y="559255"/>
            <a:ext cx="2990913" cy="595856"/>
          </a:xfrm>
          <a:prstGeom prst="rect">
            <a:avLst/>
          </a:prstGeom>
          <a:solidFill>
            <a:schemeClr val="bg1"/>
          </a:solidFill>
          <a:ln>
            <a:noFill/>
            <a:prstDash/>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mj-lt"/>
                <a:ea typeface="+mn-ea"/>
                <a:cs typeface="Segoe UI" pitchFamily="34" charset="0"/>
              </a:rPr>
              <a:t>Build &amp; Publish</a:t>
            </a:r>
          </a:p>
        </p:txBody>
      </p:sp>
      <p:grpSp>
        <p:nvGrpSpPr>
          <p:cNvPr id="29" name="Group 28">
            <a:extLst>
              <a:ext uri="{FF2B5EF4-FFF2-40B4-BE49-F238E27FC236}">
                <a16:creationId xmlns:a16="http://schemas.microsoft.com/office/drawing/2014/main" id="{750346F0-FAFB-8A71-704A-2D389B669127}"/>
              </a:ext>
              <a:ext uri="{C183D7F6-B498-43B3-948B-1728B52AA6E4}">
                <adec:decorative xmlns:adec="http://schemas.microsoft.com/office/drawing/2017/decorative" val="1"/>
              </a:ext>
            </a:extLst>
          </p:cNvPr>
          <p:cNvGrpSpPr/>
          <p:nvPr/>
        </p:nvGrpSpPr>
        <p:grpSpPr>
          <a:xfrm rot="3810974">
            <a:off x="-2543946" y="1195705"/>
            <a:ext cx="4694788" cy="4694170"/>
            <a:chOff x="4481934" y="2047696"/>
            <a:chExt cx="3079937" cy="3079534"/>
          </a:xfrm>
        </p:grpSpPr>
        <p:sp>
          <p:nvSpPr>
            <p:cNvPr id="30" name="Block Arc 29">
              <a:extLst>
                <a:ext uri="{FF2B5EF4-FFF2-40B4-BE49-F238E27FC236}">
                  <a16:creationId xmlns:a16="http://schemas.microsoft.com/office/drawing/2014/main" id="{C27FE2AE-B920-B6A9-01D1-49D117D860AC}"/>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3" name="Block Arc 32">
              <a:extLst>
                <a:ext uri="{FF2B5EF4-FFF2-40B4-BE49-F238E27FC236}">
                  <a16:creationId xmlns:a16="http://schemas.microsoft.com/office/drawing/2014/main" id="{8098AC3A-1117-1691-5132-21B7E706741E}"/>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4" name="Half Frame 33">
              <a:extLst>
                <a:ext uri="{FF2B5EF4-FFF2-40B4-BE49-F238E27FC236}">
                  <a16:creationId xmlns:a16="http://schemas.microsoft.com/office/drawing/2014/main" id="{759F1641-5383-5292-DE70-9D65F50FD7B1}"/>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5" name="Half Frame 34">
              <a:extLst>
                <a:ext uri="{FF2B5EF4-FFF2-40B4-BE49-F238E27FC236}">
                  <a16:creationId xmlns:a16="http://schemas.microsoft.com/office/drawing/2014/main" id="{7970CC03-B4B1-F2F9-1260-4B2464F0C0C8}"/>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Tree>
    <p:custDataLst>
      <p:tags r:id="rId1"/>
    </p:custDataLst>
    <p:extLst>
      <p:ext uri="{BB962C8B-B14F-4D97-AF65-F5344CB8AC3E}">
        <p14:creationId xmlns:p14="http://schemas.microsoft.com/office/powerpoint/2010/main" val="1029342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53AA6A-760F-52BF-D72B-4F1F6872B892}"/>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84652" y="2975233"/>
            <a:ext cx="5955551" cy="3293805"/>
          </a:xfrm>
          <a:prstGeom prst="roundRect">
            <a:avLst>
              <a:gd name="adj" fmla="val 3632"/>
            </a:avLst>
          </a:prstGeom>
        </p:spPr>
      </p:pic>
      <p:sp>
        <p:nvSpPr>
          <p:cNvPr id="21" name="Title 1">
            <a:extLst>
              <a:ext uri="{FF2B5EF4-FFF2-40B4-BE49-F238E27FC236}">
                <a16:creationId xmlns:a16="http://schemas.microsoft.com/office/drawing/2014/main" id="{AB0C5CE8-4DC4-CFEC-8373-60E08580F5BD}"/>
              </a:ext>
            </a:extLst>
          </p:cNvPr>
          <p:cNvSpPr txBox="1">
            <a:spLocks/>
          </p:cNvSpPr>
          <p:nvPr/>
        </p:nvSpPr>
        <p:spPr>
          <a:xfrm>
            <a:off x="-6191811" y="-625695"/>
            <a:ext cx="4365353" cy="720986"/>
          </a:xfrm>
          <a:prstGeom prst="rect">
            <a:avLst/>
          </a:prstGeom>
          <a:solidFill>
            <a:schemeClr val="bg1"/>
          </a:solidFill>
        </p:spPr>
        <p:txBody>
          <a:bodyPr vert="horz" wrap="square" lIns="91440" tIns="0" rIns="0" bIns="0" rtlCol="0" anchor="ctr">
            <a:noAutofit/>
          </a:bodyPr>
          <a:lstStyle>
            <a:defPPr>
              <a:defRPr lang="en-US"/>
            </a:defPPr>
            <a:lvl1pPr defTabSz="1371600">
              <a:lnSpc>
                <a:spcPct val="100000"/>
              </a:lnSpc>
              <a:spcBef>
                <a:spcPts val="0"/>
              </a:spcBef>
              <a:buNone/>
              <a:tabLst>
                <a:tab pos="1371600" algn="l"/>
              </a:tabLst>
              <a:defRPr sz="3200" b="0" cap="none" spc="0" baseline="0">
                <a:ln w="3175">
                  <a:noFill/>
                </a:ln>
                <a:gradFill>
                  <a:gsLst>
                    <a:gs pos="0">
                      <a:srgbClr val="FFA38B"/>
                    </a:gs>
                    <a:gs pos="80000">
                      <a:srgbClr val="D59ED7"/>
                    </a:gs>
                  </a:gsLst>
                  <a:path path="circle">
                    <a:fillToRect l="100000" t="100000"/>
                  </a:path>
                </a:gradFill>
                <a:effectLst/>
                <a:latin typeface="+mj-lt"/>
                <a:cs typeface="Segoe UI" pitchFamily="34" charset="0"/>
              </a:defRPr>
            </a:lvl1pPr>
          </a:lstStyle>
          <a:p>
            <a:pPr marL="0" marR="0" lvl="0" indent="0" algn="l"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Analyze &amp; Improve</a:t>
            </a:r>
          </a:p>
        </p:txBody>
      </p:sp>
      <p:grpSp>
        <p:nvGrpSpPr>
          <p:cNvPr id="22" name="Group 21">
            <a:extLst>
              <a:ext uri="{FF2B5EF4-FFF2-40B4-BE49-F238E27FC236}">
                <a16:creationId xmlns:a16="http://schemas.microsoft.com/office/drawing/2014/main" id="{381E9A5F-0656-E7F2-2AFA-1353759B2136}"/>
              </a:ext>
              <a:ext uri="{C183D7F6-B498-43B3-948B-1728B52AA6E4}">
                <adec:decorative xmlns:adec="http://schemas.microsoft.com/office/drawing/2017/decorative" val="1"/>
              </a:ext>
            </a:extLst>
          </p:cNvPr>
          <p:cNvGrpSpPr/>
          <p:nvPr/>
        </p:nvGrpSpPr>
        <p:grpSpPr>
          <a:xfrm rot="3107504">
            <a:off x="-2543946" y="1195705"/>
            <a:ext cx="4694788" cy="4694170"/>
            <a:chOff x="4481934" y="2047696"/>
            <a:chExt cx="3079937" cy="3079534"/>
          </a:xfrm>
        </p:grpSpPr>
        <p:sp>
          <p:nvSpPr>
            <p:cNvPr id="23" name="Block Arc 22">
              <a:extLst>
                <a:ext uri="{FF2B5EF4-FFF2-40B4-BE49-F238E27FC236}">
                  <a16:creationId xmlns:a16="http://schemas.microsoft.com/office/drawing/2014/main" id="{5D5EAED7-56EF-A75F-3927-68B255F8A883}"/>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4" name="Block Arc 23">
              <a:extLst>
                <a:ext uri="{FF2B5EF4-FFF2-40B4-BE49-F238E27FC236}">
                  <a16:creationId xmlns:a16="http://schemas.microsoft.com/office/drawing/2014/main" id="{6ADE5D66-1BAC-AB50-4224-1B31BBFDF302}"/>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8" name="Half Frame 27">
              <a:extLst>
                <a:ext uri="{FF2B5EF4-FFF2-40B4-BE49-F238E27FC236}">
                  <a16:creationId xmlns:a16="http://schemas.microsoft.com/office/drawing/2014/main" id="{51FBA23C-A1C3-2CA1-51AE-CEAE6B22CE2B}"/>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9" name="Half Frame 28">
              <a:extLst>
                <a:ext uri="{FF2B5EF4-FFF2-40B4-BE49-F238E27FC236}">
                  <a16:creationId xmlns:a16="http://schemas.microsoft.com/office/drawing/2014/main" id="{80D96E7D-4E99-3FEE-95F1-C1647EED0ECF}"/>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09D249B3-5DF1-6A55-8032-EDB6F2F8DAFC}"/>
              </a:ext>
              <a:ext uri="{C183D7F6-B498-43B3-948B-1728B52AA6E4}">
                <adec:decorative xmlns:adec="http://schemas.microsoft.com/office/drawing/2017/decorative" val="1"/>
              </a:ext>
            </a:extLst>
          </p:cNvPr>
          <p:cNvGrpSpPr/>
          <p:nvPr/>
        </p:nvGrpSpPr>
        <p:grpSpPr>
          <a:xfrm>
            <a:off x="3124858" y="3683067"/>
            <a:ext cx="4019373" cy="1875109"/>
            <a:chOff x="3568398" y="4739447"/>
            <a:chExt cx="4019373" cy="1875109"/>
          </a:xfrm>
        </p:grpSpPr>
        <p:sp>
          <p:nvSpPr>
            <p:cNvPr id="5" name="Rectangle 4">
              <a:extLst>
                <a:ext uri="{FF2B5EF4-FFF2-40B4-BE49-F238E27FC236}">
                  <a16:creationId xmlns:a16="http://schemas.microsoft.com/office/drawing/2014/main" id="{79F534C7-B095-03AF-CA30-1C9D3CEA12E0}"/>
                </a:ext>
              </a:extLst>
            </p:cNvPr>
            <p:cNvSpPr/>
            <p:nvPr/>
          </p:nvSpPr>
          <p:spPr bwMode="auto">
            <a:xfrm>
              <a:off x="3643539" y="4739447"/>
              <a:ext cx="3944232" cy="558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Publish and </a:t>
              </a:r>
            </a:p>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go live instantly</a:t>
              </a:r>
            </a:p>
          </p:txBody>
        </p:sp>
        <p:sp>
          <p:nvSpPr>
            <p:cNvPr id="6" name="TextBox 5">
              <a:extLst>
                <a:ext uri="{FF2B5EF4-FFF2-40B4-BE49-F238E27FC236}">
                  <a16:creationId xmlns:a16="http://schemas.microsoft.com/office/drawing/2014/main" id="{61CA9A81-9145-41B3-D573-C9956FD7F2F1}"/>
                </a:ext>
              </a:extLst>
            </p:cNvPr>
            <p:cNvSpPr txBox="1"/>
            <p:nvPr/>
          </p:nvSpPr>
          <p:spPr>
            <a:xfrm>
              <a:off x="3568398" y="5598893"/>
              <a:ext cx="2244048" cy="1015663"/>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5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Publish and deploy to the channel of choice with a single click, and your copilot is live. </a:t>
              </a:r>
            </a:p>
          </p:txBody>
        </p:sp>
      </p:grpSp>
      <p:sp>
        <p:nvSpPr>
          <p:cNvPr id="3" name="Title 1">
            <a:extLst>
              <a:ext uri="{FF2B5EF4-FFF2-40B4-BE49-F238E27FC236}">
                <a16:creationId xmlns:a16="http://schemas.microsoft.com/office/drawing/2014/main" id="{93C446AC-CC83-8CC3-6AF7-FCF86F000932}"/>
              </a:ext>
            </a:extLst>
          </p:cNvPr>
          <p:cNvSpPr txBox="1">
            <a:spLocks noGrp="1"/>
          </p:cNvSpPr>
          <p:nvPr>
            <p:ph type="title" idx="4294967295"/>
          </p:nvPr>
        </p:nvSpPr>
        <p:spPr>
          <a:xfrm>
            <a:off x="900330" y="559255"/>
            <a:ext cx="2990913" cy="595856"/>
          </a:xfrm>
          <a:prstGeom prst="rect">
            <a:avLst/>
          </a:prstGeom>
          <a:solidFill>
            <a:schemeClr val="bg1"/>
          </a:solidFill>
          <a:ln>
            <a:noFill/>
            <a:prstDash/>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mj-lt"/>
                <a:ea typeface="+mn-ea"/>
                <a:cs typeface="Segoe UI" pitchFamily="34" charset="0"/>
              </a:rPr>
              <a:t>Build &amp; Publish</a:t>
            </a:r>
          </a:p>
        </p:txBody>
      </p:sp>
      <p:grpSp>
        <p:nvGrpSpPr>
          <p:cNvPr id="8" name="Group 7">
            <a:extLst>
              <a:ext uri="{FF2B5EF4-FFF2-40B4-BE49-F238E27FC236}">
                <a16:creationId xmlns:a16="http://schemas.microsoft.com/office/drawing/2014/main" id="{327104F4-D623-AE50-0032-71A046F39D13}"/>
              </a:ext>
              <a:ext uri="{C183D7F6-B498-43B3-948B-1728B52AA6E4}">
                <adec:decorative xmlns:adec="http://schemas.microsoft.com/office/drawing/2017/decorative" val="1"/>
              </a:ext>
            </a:extLst>
          </p:cNvPr>
          <p:cNvGrpSpPr/>
          <p:nvPr/>
        </p:nvGrpSpPr>
        <p:grpSpPr>
          <a:xfrm rot="17100000">
            <a:off x="-3375523" y="422989"/>
            <a:ext cx="6357942" cy="6239605"/>
            <a:chOff x="3937745" y="1386824"/>
            <a:chExt cx="4154146" cy="4076827"/>
          </a:xfrm>
        </p:grpSpPr>
        <p:sp>
          <p:nvSpPr>
            <p:cNvPr id="10" name="Oval 9">
              <a:extLst>
                <a:ext uri="{FF2B5EF4-FFF2-40B4-BE49-F238E27FC236}">
                  <a16:creationId xmlns:a16="http://schemas.microsoft.com/office/drawing/2014/main" id="{9A4A3773-7E9F-3EED-6211-8276C27BEB98}"/>
                </a:ext>
              </a:extLst>
            </p:cNvPr>
            <p:cNvSpPr/>
            <p:nvPr/>
          </p:nvSpPr>
          <p:spPr bwMode="auto">
            <a:xfrm rot="5400000">
              <a:off x="3997563" y="1386823"/>
              <a:ext cx="4021762" cy="4021764"/>
            </a:xfrm>
            <a:prstGeom prst="ellipse">
              <a:avLst/>
            </a:prstGeom>
            <a:noFill/>
            <a:ln w="6350">
              <a:gradFill>
                <a:gsLst>
                  <a:gs pos="0">
                    <a:srgbClr val="6CECEE"/>
                  </a:gs>
                  <a:gs pos="41000">
                    <a:srgbClr val="28C8E2"/>
                  </a:gs>
                  <a:gs pos="64000">
                    <a:srgbClr val="0A86C3"/>
                  </a:gs>
                  <a:gs pos="91000">
                    <a:srgbClr val="0263B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1" name="Freeform: Shape 63">
              <a:extLst>
                <a:ext uri="{FF2B5EF4-FFF2-40B4-BE49-F238E27FC236}">
                  <a16:creationId xmlns:a16="http://schemas.microsoft.com/office/drawing/2014/main" id="{1F93E06E-12ED-C3FC-B83F-16DB60D706B6}"/>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63">
              <a:extLst>
                <a:ext uri="{FF2B5EF4-FFF2-40B4-BE49-F238E27FC236}">
                  <a16:creationId xmlns:a16="http://schemas.microsoft.com/office/drawing/2014/main" id="{8687731E-8208-1D52-5A9A-FAEDCDED998F}"/>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63">
              <a:extLst>
                <a:ext uri="{FF2B5EF4-FFF2-40B4-BE49-F238E27FC236}">
                  <a16:creationId xmlns:a16="http://schemas.microsoft.com/office/drawing/2014/main" id="{20FED581-54C2-748D-3EE8-B86AB26F41E4}"/>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63">
              <a:extLst>
                <a:ext uri="{FF2B5EF4-FFF2-40B4-BE49-F238E27FC236}">
                  <a16:creationId xmlns:a16="http://schemas.microsoft.com/office/drawing/2014/main" id="{D0E93D98-41D6-C975-F038-E62A841111BC}"/>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63">
              <a:extLst>
                <a:ext uri="{FF2B5EF4-FFF2-40B4-BE49-F238E27FC236}">
                  <a16:creationId xmlns:a16="http://schemas.microsoft.com/office/drawing/2014/main" id="{4E2C4732-913F-3D9A-ABFA-AD58DDF27558}"/>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63">
              <a:extLst>
                <a:ext uri="{FF2B5EF4-FFF2-40B4-BE49-F238E27FC236}">
                  <a16:creationId xmlns:a16="http://schemas.microsoft.com/office/drawing/2014/main" id="{0A4FDC4D-5BCE-39DE-52E4-02835A5E90C2}"/>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63">
              <a:extLst>
                <a:ext uri="{FF2B5EF4-FFF2-40B4-BE49-F238E27FC236}">
                  <a16:creationId xmlns:a16="http://schemas.microsoft.com/office/drawing/2014/main" id="{3EEDCC03-031D-F02A-6A8E-B8F31063F1F4}"/>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11853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3A0044B8-6CC8-5A22-126F-64DF45540FAE}"/>
              </a:ext>
              <a:ext uri="{C183D7F6-B498-43B3-948B-1728B52AA6E4}">
                <adec:decorative xmlns:adec="http://schemas.microsoft.com/office/drawing/2017/decorative" val="1"/>
              </a:ext>
            </a:extLst>
          </p:cNvPr>
          <p:cNvGrpSpPr/>
          <p:nvPr/>
        </p:nvGrpSpPr>
        <p:grpSpPr>
          <a:xfrm rot="779992">
            <a:off x="-3375520" y="422988"/>
            <a:ext cx="6357942" cy="6239605"/>
            <a:chOff x="3937745" y="1386824"/>
            <a:chExt cx="4154146" cy="4076827"/>
          </a:xfrm>
        </p:grpSpPr>
        <p:sp>
          <p:nvSpPr>
            <p:cNvPr id="69" name="Oval 68">
              <a:extLst>
                <a:ext uri="{FF2B5EF4-FFF2-40B4-BE49-F238E27FC236}">
                  <a16:creationId xmlns:a16="http://schemas.microsoft.com/office/drawing/2014/main" id="{E4871F3E-E272-5DEB-0160-1001A16408F8}"/>
                </a:ext>
              </a:extLst>
            </p:cNvPr>
            <p:cNvSpPr/>
            <p:nvPr/>
          </p:nvSpPr>
          <p:spPr bwMode="auto">
            <a:xfrm rot="5400000">
              <a:off x="3997563" y="1386823"/>
              <a:ext cx="4021762" cy="4021764"/>
            </a:xfrm>
            <a:prstGeom prst="ellipse">
              <a:avLst/>
            </a:prstGeom>
            <a:noFill/>
            <a:ln w="3175">
              <a:gradFill>
                <a:gsLst>
                  <a:gs pos="0">
                    <a:srgbClr val="B23EC6"/>
                  </a:gs>
                  <a:gs pos="100000">
                    <a:srgbClr val="9197EE"/>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0" name="Freeform: Shape 63">
              <a:extLst>
                <a:ext uri="{FF2B5EF4-FFF2-40B4-BE49-F238E27FC236}">
                  <a16:creationId xmlns:a16="http://schemas.microsoft.com/office/drawing/2014/main" id="{DDFED318-2F6A-3F64-88B3-30D066248840}"/>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63">
              <a:extLst>
                <a:ext uri="{FF2B5EF4-FFF2-40B4-BE49-F238E27FC236}">
                  <a16:creationId xmlns:a16="http://schemas.microsoft.com/office/drawing/2014/main" id="{9FC77B8E-81E8-2147-C168-1A942441C6D3}"/>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63">
              <a:extLst>
                <a:ext uri="{FF2B5EF4-FFF2-40B4-BE49-F238E27FC236}">
                  <a16:creationId xmlns:a16="http://schemas.microsoft.com/office/drawing/2014/main" id="{B7616A8A-911C-6D48-6B8A-F028E8A1EDA9}"/>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63">
              <a:extLst>
                <a:ext uri="{FF2B5EF4-FFF2-40B4-BE49-F238E27FC236}">
                  <a16:creationId xmlns:a16="http://schemas.microsoft.com/office/drawing/2014/main" id="{8FCFD74D-8352-041F-CFED-2C65B1CC278E}"/>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63">
              <a:extLst>
                <a:ext uri="{FF2B5EF4-FFF2-40B4-BE49-F238E27FC236}">
                  <a16:creationId xmlns:a16="http://schemas.microsoft.com/office/drawing/2014/main" id="{BFF1399B-1EA2-DDDA-7E6A-88B58BC4950B}"/>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63">
              <a:extLst>
                <a:ext uri="{FF2B5EF4-FFF2-40B4-BE49-F238E27FC236}">
                  <a16:creationId xmlns:a16="http://schemas.microsoft.com/office/drawing/2014/main" id="{DF392F41-E185-2800-6856-71008F999B81}"/>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63">
              <a:extLst>
                <a:ext uri="{FF2B5EF4-FFF2-40B4-BE49-F238E27FC236}">
                  <a16:creationId xmlns:a16="http://schemas.microsoft.com/office/drawing/2014/main" id="{2F9A70D7-01B9-0B6D-B9D8-019C6A519606}"/>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Title 1">
            <a:extLst>
              <a:ext uri="{FF2B5EF4-FFF2-40B4-BE49-F238E27FC236}">
                <a16:creationId xmlns:a16="http://schemas.microsoft.com/office/drawing/2014/main" id="{0F694FCA-1E43-1403-B86B-8733736B2BC0}"/>
              </a:ext>
              <a:ext uri="{C183D7F6-B498-43B3-948B-1728B52AA6E4}">
                <adec:decorative xmlns:adec="http://schemas.microsoft.com/office/drawing/2017/decorative" val="1"/>
              </a:ext>
            </a:extLst>
          </p:cNvPr>
          <p:cNvSpPr txBox="1">
            <a:spLocks/>
          </p:cNvSpPr>
          <p:nvPr/>
        </p:nvSpPr>
        <p:spPr>
          <a:xfrm>
            <a:off x="-6457248" y="-2260771"/>
            <a:ext cx="2990913"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5DCF7"/>
                </a:solidFill>
                <a:effectLst/>
                <a:uLnTx/>
                <a:uFillTx/>
                <a:latin typeface="Segoe UI Semibold"/>
                <a:ea typeface="+mn-ea"/>
                <a:cs typeface="Segoe UI"/>
              </a:rPr>
              <a:t>Build &amp; Publish</a:t>
            </a:r>
          </a:p>
        </p:txBody>
      </p:sp>
      <p:grpSp>
        <p:nvGrpSpPr>
          <p:cNvPr id="4" name="Group 3">
            <a:extLst>
              <a:ext uri="{FF2B5EF4-FFF2-40B4-BE49-F238E27FC236}">
                <a16:creationId xmlns:a16="http://schemas.microsoft.com/office/drawing/2014/main" id="{0CC5E31E-0EF3-A613-344B-93F199B46B39}"/>
              </a:ext>
              <a:ext uri="{C183D7F6-B498-43B3-948B-1728B52AA6E4}">
                <adec:decorative xmlns:adec="http://schemas.microsoft.com/office/drawing/2017/decorative" val="1"/>
              </a:ext>
            </a:extLst>
          </p:cNvPr>
          <p:cNvGrpSpPr/>
          <p:nvPr/>
        </p:nvGrpSpPr>
        <p:grpSpPr>
          <a:xfrm>
            <a:off x="3005338" y="1768485"/>
            <a:ext cx="3955989" cy="1487611"/>
            <a:chOff x="3264559" y="1703381"/>
            <a:chExt cx="3955989" cy="1487611"/>
          </a:xfrm>
        </p:grpSpPr>
        <p:sp>
          <p:nvSpPr>
            <p:cNvPr id="5" name="Rectangle 4">
              <a:extLst>
                <a:ext uri="{FF2B5EF4-FFF2-40B4-BE49-F238E27FC236}">
                  <a16:creationId xmlns:a16="http://schemas.microsoft.com/office/drawing/2014/main" id="{A695C477-2C1F-3ADB-6A82-A459A1DD8A99}"/>
                </a:ext>
              </a:extLst>
            </p:cNvPr>
            <p:cNvSpPr/>
            <p:nvPr/>
          </p:nvSpPr>
          <p:spPr bwMode="auto">
            <a:xfrm>
              <a:off x="3325614" y="1703381"/>
              <a:ext cx="3894934" cy="485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Monitor and </a:t>
              </a:r>
            </a:p>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get insights</a:t>
              </a:r>
            </a:p>
          </p:txBody>
        </p:sp>
        <p:sp>
          <p:nvSpPr>
            <p:cNvPr id="6" name="TextBox 5">
              <a:extLst>
                <a:ext uri="{FF2B5EF4-FFF2-40B4-BE49-F238E27FC236}">
                  <a16:creationId xmlns:a16="http://schemas.microsoft.com/office/drawing/2014/main" id="{A353D8B0-7605-C4EC-C4AF-167D31AE2801}"/>
                </a:ext>
              </a:extLst>
            </p:cNvPr>
            <p:cNvSpPr txBox="1"/>
            <p:nvPr/>
          </p:nvSpPr>
          <p:spPr>
            <a:xfrm>
              <a:off x="3264559" y="2359995"/>
              <a:ext cx="2991328"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5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Understand what’s working well and what needs to improve </a:t>
              </a:r>
            </a:p>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5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with conversational analytics</a:t>
              </a:r>
            </a:p>
          </p:txBody>
        </p:sp>
      </p:grpSp>
      <p:pic>
        <p:nvPicPr>
          <p:cNvPr id="18" name="Picture 17">
            <a:extLst>
              <a:ext uri="{FF2B5EF4-FFF2-40B4-BE49-F238E27FC236}">
                <a16:creationId xmlns:a16="http://schemas.microsoft.com/office/drawing/2014/main" id="{7C78AA67-937E-9BD1-0773-7AE898084C4B}"/>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72646" y="1436688"/>
            <a:ext cx="5655990" cy="3133316"/>
          </a:xfrm>
          <a:prstGeom prst="roundRect">
            <a:avLst>
              <a:gd name="adj" fmla="val 4682"/>
            </a:avLst>
          </a:prstGeom>
        </p:spPr>
      </p:pic>
      <p:grpSp>
        <p:nvGrpSpPr>
          <p:cNvPr id="17" name="Group 16">
            <a:extLst>
              <a:ext uri="{FF2B5EF4-FFF2-40B4-BE49-F238E27FC236}">
                <a16:creationId xmlns:a16="http://schemas.microsoft.com/office/drawing/2014/main" id="{A64A9482-C847-72BC-6C84-DD6062E61F06}"/>
              </a:ext>
              <a:ext uri="{C183D7F6-B498-43B3-948B-1728B52AA6E4}">
                <adec:decorative xmlns:adec="http://schemas.microsoft.com/office/drawing/2017/decorative" val="1"/>
              </a:ext>
            </a:extLst>
          </p:cNvPr>
          <p:cNvGrpSpPr/>
          <p:nvPr/>
        </p:nvGrpSpPr>
        <p:grpSpPr>
          <a:xfrm rot="16379812">
            <a:off x="-2543946" y="1195705"/>
            <a:ext cx="4694788" cy="4694170"/>
            <a:chOff x="4481934" y="2047696"/>
            <a:chExt cx="3079937" cy="3079534"/>
          </a:xfrm>
        </p:grpSpPr>
        <p:sp>
          <p:nvSpPr>
            <p:cNvPr id="19" name="Block Arc 18">
              <a:extLst>
                <a:ext uri="{FF2B5EF4-FFF2-40B4-BE49-F238E27FC236}">
                  <a16:creationId xmlns:a16="http://schemas.microsoft.com/office/drawing/2014/main" id="{A5F33DD8-419E-DEA4-0E45-ADC9860086B8}"/>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Block Arc 19">
              <a:extLst>
                <a:ext uri="{FF2B5EF4-FFF2-40B4-BE49-F238E27FC236}">
                  <a16:creationId xmlns:a16="http://schemas.microsoft.com/office/drawing/2014/main" id="{DCAE6552-2352-5B09-C141-C4BEE774D4EB}"/>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1" name="Half Frame 20">
              <a:extLst>
                <a:ext uri="{FF2B5EF4-FFF2-40B4-BE49-F238E27FC236}">
                  <a16:creationId xmlns:a16="http://schemas.microsoft.com/office/drawing/2014/main" id="{5711D21A-BD53-3BE2-ACF9-D47ABDADF605}"/>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2" name="Half Frame 21">
              <a:extLst>
                <a:ext uri="{FF2B5EF4-FFF2-40B4-BE49-F238E27FC236}">
                  <a16:creationId xmlns:a16="http://schemas.microsoft.com/office/drawing/2014/main" id="{1C9932C2-47F0-A49A-693A-42EF1500144D}"/>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
        <p:nvSpPr>
          <p:cNvPr id="23" name="Title 1">
            <a:extLst>
              <a:ext uri="{FF2B5EF4-FFF2-40B4-BE49-F238E27FC236}">
                <a16:creationId xmlns:a16="http://schemas.microsoft.com/office/drawing/2014/main" id="{AE6467DD-4406-C747-7793-983C28A0C94A}"/>
              </a:ext>
            </a:extLst>
          </p:cNvPr>
          <p:cNvSpPr txBox="1">
            <a:spLocks noGrp="1"/>
          </p:cNvSpPr>
          <p:nvPr>
            <p:ph type="title" idx="4294967295"/>
          </p:nvPr>
        </p:nvSpPr>
        <p:spPr>
          <a:xfrm>
            <a:off x="985202" y="618748"/>
            <a:ext cx="3581353" cy="49244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mj-lt"/>
                <a:ea typeface="+mn-ea"/>
                <a:cs typeface="Segoe UI" pitchFamily="34" charset="0"/>
              </a:rPr>
              <a:t>Analyze &amp; </a:t>
            </a:r>
            <a:r>
              <a:rPr kumimoji="0" lang="en-US" sz="32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mj-lt"/>
                <a:ea typeface="+mn-ea"/>
                <a:cs typeface="Segoe UI" pitchFamily="34" charset="0"/>
              </a:rPr>
              <a:t>Improve</a:t>
            </a:r>
          </a:p>
        </p:txBody>
      </p:sp>
    </p:spTree>
    <p:custDataLst>
      <p:tags r:id="rId1"/>
    </p:custDataLst>
    <p:extLst>
      <p:ext uri="{BB962C8B-B14F-4D97-AF65-F5344CB8AC3E}">
        <p14:creationId xmlns:p14="http://schemas.microsoft.com/office/powerpoint/2010/main" val="1858734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B57C932-5A51-AB7B-EA54-2F62F1D75FC1}"/>
              </a:ext>
              <a:ext uri="{C183D7F6-B498-43B3-948B-1728B52AA6E4}">
                <adec:decorative xmlns:adec="http://schemas.microsoft.com/office/drawing/2017/decorative" val="1"/>
              </a:ext>
            </a:extLst>
          </p:cNvPr>
          <p:cNvGrpSpPr/>
          <p:nvPr/>
        </p:nvGrpSpPr>
        <p:grpSpPr>
          <a:xfrm rot="21040565">
            <a:off x="-3375526" y="422985"/>
            <a:ext cx="6357942" cy="6239605"/>
            <a:chOff x="3937745" y="1386824"/>
            <a:chExt cx="4154146" cy="4076827"/>
          </a:xfrm>
        </p:grpSpPr>
        <p:sp>
          <p:nvSpPr>
            <p:cNvPr id="13" name="Oval 12">
              <a:extLst>
                <a:ext uri="{FF2B5EF4-FFF2-40B4-BE49-F238E27FC236}">
                  <a16:creationId xmlns:a16="http://schemas.microsoft.com/office/drawing/2014/main" id="{50FE3F8E-C126-1D52-3609-47E5EEBADBFB}"/>
                </a:ext>
              </a:extLst>
            </p:cNvPr>
            <p:cNvSpPr/>
            <p:nvPr/>
          </p:nvSpPr>
          <p:spPr bwMode="auto">
            <a:xfrm rot="5400000">
              <a:off x="3997563" y="1386823"/>
              <a:ext cx="4021762" cy="4021764"/>
            </a:xfrm>
            <a:prstGeom prst="ellipse">
              <a:avLst/>
            </a:prstGeom>
            <a:noFill/>
            <a:ln w="3175">
              <a:gradFill>
                <a:gsLst>
                  <a:gs pos="0">
                    <a:srgbClr val="B23EC6"/>
                  </a:gs>
                  <a:gs pos="100000">
                    <a:srgbClr val="9197EE"/>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8" name="Freeform: Shape 63">
              <a:extLst>
                <a:ext uri="{FF2B5EF4-FFF2-40B4-BE49-F238E27FC236}">
                  <a16:creationId xmlns:a16="http://schemas.microsoft.com/office/drawing/2014/main" id="{53D8E61F-8EEC-EADE-82D9-D9BEF3D200B2}"/>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63">
              <a:extLst>
                <a:ext uri="{FF2B5EF4-FFF2-40B4-BE49-F238E27FC236}">
                  <a16:creationId xmlns:a16="http://schemas.microsoft.com/office/drawing/2014/main" id="{45466F7C-B264-80F8-670D-6DDF66897DCF}"/>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63">
              <a:extLst>
                <a:ext uri="{FF2B5EF4-FFF2-40B4-BE49-F238E27FC236}">
                  <a16:creationId xmlns:a16="http://schemas.microsoft.com/office/drawing/2014/main" id="{2BD09B1A-AB8E-38B4-64D6-6F55A3ECEBDF}"/>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63">
              <a:extLst>
                <a:ext uri="{FF2B5EF4-FFF2-40B4-BE49-F238E27FC236}">
                  <a16:creationId xmlns:a16="http://schemas.microsoft.com/office/drawing/2014/main" id="{AD0D8640-14A7-3A7A-C33F-50CD352130EB}"/>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63">
              <a:extLst>
                <a:ext uri="{FF2B5EF4-FFF2-40B4-BE49-F238E27FC236}">
                  <a16:creationId xmlns:a16="http://schemas.microsoft.com/office/drawing/2014/main" id="{76B5C6B8-350C-3959-2977-14075037A0CE}"/>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63">
              <a:extLst>
                <a:ext uri="{FF2B5EF4-FFF2-40B4-BE49-F238E27FC236}">
                  <a16:creationId xmlns:a16="http://schemas.microsoft.com/office/drawing/2014/main" id="{0F834B2A-1C74-B428-D6CB-22A4A01418CC}"/>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63">
              <a:extLst>
                <a:ext uri="{FF2B5EF4-FFF2-40B4-BE49-F238E27FC236}">
                  <a16:creationId xmlns:a16="http://schemas.microsoft.com/office/drawing/2014/main" id="{79E147D0-3198-9DFA-2A79-90AA2FD2EFB7}"/>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Title 1">
            <a:extLst>
              <a:ext uri="{FF2B5EF4-FFF2-40B4-BE49-F238E27FC236}">
                <a16:creationId xmlns:a16="http://schemas.microsoft.com/office/drawing/2014/main" id="{0F694FCA-1E43-1403-B86B-8733736B2BC0}"/>
              </a:ext>
            </a:extLst>
          </p:cNvPr>
          <p:cNvSpPr txBox="1">
            <a:spLocks/>
          </p:cNvSpPr>
          <p:nvPr/>
        </p:nvSpPr>
        <p:spPr>
          <a:xfrm>
            <a:off x="-4352912" y="-1085218"/>
            <a:ext cx="2990913"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5DCF7"/>
                </a:solidFill>
                <a:effectLst/>
                <a:uLnTx/>
                <a:uFillTx/>
                <a:latin typeface="Segoe UI Semibold"/>
                <a:ea typeface="+mn-ea"/>
                <a:cs typeface="Segoe UI"/>
              </a:rPr>
              <a:t>Build &amp; Publish</a:t>
            </a:r>
          </a:p>
        </p:txBody>
      </p:sp>
      <p:pic>
        <p:nvPicPr>
          <p:cNvPr id="18" name="Picture 17">
            <a:extLst>
              <a:ext uri="{FF2B5EF4-FFF2-40B4-BE49-F238E27FC236}">
                <a16:creationId xmlns:a16="http://schemas.microsoft.com/office/drawing/2014/main" id="{F853AA6A-760F-52BF-D72B-4F1F6872B892}"/>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69206" y="2030052"/>
            <a:ext cx="5460331" cy="3360688"/>
          </a:xfrm>
          <a:prstGeom prst="roundRect">
            <a:avLst>
              <a:gd name="adj" fmla="val 4009"/>
            </a:avLst>
          </a:prstGeom>
        </p:spPr>
      </p:pic>
      <p:grpSp>
        <p:nvGrpSpPr>
          <p:cNvPr id="19" name="Group 18">
            <a:extLst>
              <a:ext uri="{FF2B5EF4-FFF2-40B4-BE49-F238E27FC236}">
                <a16:creationId xmlns:a16="http://schemas.microsoft.com/office/drawing/2014/main" id="{1465FF64-F22E-7A8B-8E7B-C71C82A43F81}"/>
              </a:ext>
              <a:ext uri="{C183D7F6-B498-43B3-948B-1728B52AA6E4}">
                <adec:decorative xmlns:adec="http://schemas.microsoft.com/office/drawing/2017/decorative" val="1"/>
              </a:ext>
            </a:extLst>
          </p:cNvPr>
          <p:cNvGrpSpPr/>
          <p:nvPr/>
        </p:nvGrpSpPr>
        <p:grpSpPr>
          <a:xfrm>
            <a:off x="3107069" y="2720666"/>
            <a:ext cx="4538981" cy="1595063"/>
            <a:chOff x="3380747" y="3295783"/>
            <a:chExt cx="4538981" cy="1595063"/>
          </a:xfrm>
        </p:grpSpPr>
        <p:sp>
          <p:nvSpPr>
            <p:cNvPr id="20" name="Rectangle 19">
              <a:extLst>
                <a:ext uri="{FF2B5EF4-FFF2-40B4-BE49-F238E27FC236}">
                  <a16:creationId xmlns:a16="http://schemas.microsoft.com/office/drawing/2014/main" id="{7F3356D0-06E3-4D6E-05AF-791F26BDE502}"/>
                </a:ext>
              </a:extLst>
            </p:cNvPr>
            <p:cNvSpPr/>
            <p:nvPr/>
          </p:nvSpPr>
          <p:spPr bwMode="auto">
            <a:xfrm>
              <a:off x="3470143" y="3295783"/>
              <a:ext cx="4449585" cy="420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ts val="245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Fine tune to add</a:t>
              </a:r>
              <a:b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b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sophistication</a:t>
              </a:r>
            </a:p>
          </p:txBody>
        </p:sp>
        <p:sp>
          <p:nvSpPr>
            <p:cNvPr id="21" name="TextBox 20">
              <a:extLst>
                <a:ext uri="{FF2B5EF4-FFF2-40B4-BE49-F238E27FC236}">
                  <a16:creationId xmlns:a16="http://schemas.microsoft.com/office/drawing/2014/main" id="{75F45FD5-1E22-CD4D-141A-B74AA1FED98A}"/>
                </a:ext>
              </a:extLst>
            </p:cNvPr>
            <p:cNvSpPr txBox="1"/>
            <p:nvPr/>
          </p:nvSpPr>
          <p:spPr>
            <a:xfrm>
              <a:off x="3380747" y="3875183"/>
              <a:ext cx="2922011" cy="1015663"/>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500" b="0"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t>Layer in more topics with custom responses and conditions based on insights generated to improve your copilot’s performance. </a:t>
              </a:r>
            </a:p>
          </p:txBody>
        </p:sp>
      </p:grpSp>
      <p:grpSp>
        <p:nvGrpSpPr>
          <p:cNvPr id="4" name="Group 3">
            <a:extLst>
              <a:ext uri="{FF2B5EF4-FFF2-40B4-BE49-F238E27FC236}">
                <a16:creationId xmlns:a16="http://schemas.microsoft.com/office/drawing/2014/main" id="{D1029B31-DFE0-C20A-9C68-94544433CB19}"/>
              </a:ext>
              <a:ext uri="{C183D7F6-B498-43B3-948B-1728B52AA6E4}">
                <adec:decorative xmlns:adec="http://schemas.microsoft.com/office/drawing/2017/decorative" val="1"/>
              </a:ext>
            </a:extLst>
          </p:cNvPr>
          <p:cNvGrpSpPr/>
          <p:nvPr/>
        </p:nvGrpSpPr>
        <p:grpSpPr>
          <a:xfrm rot="15514393">
            <a:off x="-2543946" y="1195705"/>
            <a:ext cx="4694788" cy="4694170"/>
            <a:chOff x="4481934" y="2047696"/>
            <a:chExt cx="3079937" cy="3079534"/>
          </a:xfrm>
        </p:grpSpPr>
        <p:sp>
          <p:nvSpPr>
            <p:cNvPr id="5" name="Block Arc 4">
              <a:extLst>
                <a:ext uri="{FF2B5EF4-FFF2-40B4-BE49-F238E27FC236}">
                  <a16:creationId xmlns:a16="http://schemas.microsoft.com/office/drawing/2014/main" id="{25B5BF3E-78AF-F602-8C23-A846C0583B76}"/>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Block Arc 5">
              <a:extLst>
                <a:ext uri="{FF2B5EF4-FFF2-40B4-BE49-F238E27FC236}">
                  <a16:creationId xmlns:a16="http://schemas.microsoft.com/office/drawing/2014/main" id="{1C7E9ABB-700F-A039-BA30-6A33EB968D19}"/>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8" name="Half Frame 7">
              <a:extLst>
                <a:ext uri="{FF2B5EF4-FFF2-40B4-BE49-F238E27FC236}">
                  <a16:creationId xmlns:a16="http://schemas.microsoft.com/office/drawing/2014/main" id="{89751363-58C0-FE2D-612E-CF92491ED0C4}"/>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Half Frame 9">
              <a:extLst>
                <a:ext uri="{FF2B5EF4-FFF2-40B4-BE49-F238E27FC236}">
                  <a16:creationId xmlns:a16="http://schemas.microsoft.com/office/drawing/2014/main" id="{0CFB2DDA-CB7A-F9F8-535B-4282224A5246}"/>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
        <p:nvSpPr>
          <p:cNvPr id="11" name="Title 1">
            <a:extLst>
              <a:ext uri="{FF2B5EF4-FFF2-40B4-BE49-F238E27FC236}">
                <a16:creationId xmlns:a16="http://schemas.microsoft.com/office/drawing/2014/main" id="{B3ABD6EB-5C66-B723-E2F8-250486FB311E}"/>
              </a:ext>
            </a:extLst>
          </p:cNvPr>
          <p:cNvSpPr txBox="1">
            <a:spLocks noGrp="1"/>
          </p:cNvSpPr>
          <p:nvPr>
            <p:ph type="title" idx="4294967295"/>
          </p:nvPr>
        </p:nvSpPr>
        <p:spPr>
          <a:xfrm>
            <a:off x="985202" y="618748"/>
            <a:ext cx="3581353" cy="49244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mj-lt"/>
                <a:ea typeface="+mn-ea"/>
                <a:cs typeface="Segoe UI" pitchFamily="34" charset="0"/>
              </a:rPr>
              <a:t>Analyze &amp; </a:t>
            </a:r>
            <a:r>
              <a:rPr kumimoji="0" lang="en-US" sz="32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mj-lt"/>
                <a:ea typeface="+mn-ea"/>
                <a:cs typeface="Segoe UI" pitchFamily="34" charset="0"/>
              </a:rPr>
              <a:t>Improve</a:t>
            </a:r>
          </a:p>
        </p:txBody>
      </p:sp>
    </p:spTree>
    <p:custDataLst>
      <p:tags r:id="rId1"/>
    </p:custDataLst>
    <p:extLst>
      <p:ext uri="{BB962C8B-B14F-4D97-AF65-F5344CB8AC3E}">
        <p14:creationId xmlns:p14="http://schemas.microsoft.com/office/powerpoint/2010/main" val="426239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D9F1070-6E35-CC8A-4C0C-BC179E963F00}"/>
              </a:ext>
              <a:ext uri="{C183D7F6-B498-43B3-948B-1728B52AA6E4}">
                <adec:decorative xmlns:adec="http://schemas.microsoft.com/office/drawing/2017/decorative" val="1"/>
              </a:ext>
            </a:extLst>
          </p:cNvPr>
          <p:cNvGrpSpPr/>
          <p:nvPr/>
        </p:nvGrpSpPr>
        <p:grpSpPr>
          <a:xfrm>
            <a:off x="3110737" y="2779450"/>
            <a:ext cx="3650791" cy="2320289"/>
            <a:chOff x="3085414" y="4373237"/>
            <a:chExt cx="3650791" cy="2320289"/>
          </a:xfrm>
        </p:grpSpPr>
        <p:sp>
          <p:nvSpPr>
            <p:cNvPr id="23" name="Rectangle 22">
              <a:extLst>
                <a:ext uri="{FF2B5EF4-FFF2-40B4-BE49-F238E27FC236}">
                  <a16:creationId xmlns:a16="http://schemas.microsoft.com/office/drawing/2014/main" id="{61CCE999-8240-3180-1913-4B76A85D7FE4}"/>
                </a:ext>
              </a:extLst>
            </p:cNvPr>
            <p:cNvSpPr/>
            <p:nvPr/>
          </p:nvSpPr>
          <p:spPr bwMode="auto">
            <a:xfrm>
              <a:off x="3154852" y="4373237"/>
              <a:ext cx="3581353" cy="1050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Add Conversational </a:t>
              </a:r>
            </a:p>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Services</a:t>
              </a:r>
            </a:p>
          </p:txBody>
        </p:sp>
        <p:sp>
          <p:nvSpPr>
            <p:cNvPr id="24" name="TextBox 23">
              <a:extLst>
                <a:ext uri="{FF2B5EF4-FFF2-40B4-BE49-F238E27FC236}">
                  <a16:creationId xmlns:a16="http://schemas.microsoft.com/office/drawing/2014/main" id="{29E1EF12-8B41-8B67-22DC-3C406A36A548}"/>
                </a:ext>
              </a:extLst>
            </p:cNvPr>
            <p:cNvSpPr txBox="1"/>
            <p:nvPr/>
          </p:nvSpPr>
          <p:spPr>
            <a:xfrm>
              <a:off x="3085414" y="5447031"/>
              <a:ext cx="2729353" cy="1246495"/>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5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Integrate with Azure AI Studio, Azure Cognitive Services, Bot Framework and a variety of other Microsoft conversational services</a:t>
              </a:r>
              <a:endParaRPr kumimoji="0" lang="en-US" sz="1500" b="0"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endParaRPr>
            </a:p>
          </p:txBody>
        </p:sp>
      </p:grpSp>
      <p:pic>
        <p:nvPicPr>
          <p:cNvPr id="2050" name="Picture 2">
            <a:extLst>
              <a:ext uri="{FF2B5EF4-FFF2-40B4-BE49-F238E27FC236}">
                <a16:creationId xmlns:a16="http://schemas.microsoft.com/office/drawing/2014/main" id="{C9270308-F49A-7A05-79E0-BB9009FFEC56}"/>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p:blipFill>
        <p:spPr bwMode="auto">
          <a:xfrm>
            <a:off x="6355559" y="2062226"/>
            <a:ext cx="5284509" cy="3144906"/>
          </a:xfrm>
          <a:prstGeom prst="roundRect">
            <a:avLst>
              <a:gd name="adj" fmla="val 1784"/>
            </a:avLst>
          </a:prstGeom>
          <a:solidFill>
            <a:srgbClr val="FFFFFF">
              <a:shade val="85000"/>
            </a:srgbClr>
          </a:solidFill>
          <a:ln>
            <a:noFill/>
          </a:ln>
          <a:effectLst/>
        </p:spPr>
      </p:pic>
      <p:grpSp>
        <p:nvGrpSpPr>
          <p:cNvPr id="7" name="Group 6">
            <a:extLst>
              <a:ext uri="{FF2B5EF4-FFF2-40B4-BE49-F238E27FC236}">
                <a16:creationId xmlns:a16="http://schemas.microsoft.com/office/drawing/2014/main" id="{181BBD6C-EFF0-5BF6-7944-E6ED64C61869}"/>
              </a:ext>
              <a:ext uri="{C183D7F6-B498-43B3-948B-1728B52AA6E4}">
                <adec:decorative xmlns:adec="http://schemas.microsoft.com/office/drawing/2017/decorative" val="1"/>
              </a:ext>
            </a:extLst>
          </p:cNvPr>
          <p:cNvGrpSpPr/>
          <p:nvPr/>
        </p:nvGrpSpPr>
        <p:grpSpPr>
          <a:xfrm rot="19140668">
            <a:off x="-3375523" y="422988"/>
            <a:ext cx="6357942" cy="6239605"/>
            <a:chOff x="3937745" y="1386824"/>
            <a:chExt cx="4154146" cy="4076827"/>
          </a:xfrm>
        </p:grpSpPr>
        <p:sp>
          <p:nvSpPr>
            <p:cNvPr id="9" name="Oval 8">
              <a:extLst>
                <a:ext uri="{FF2B5EF4-FFF2-40B4-BE49-F238E27FC236}">
                  <a16:creationId xmlns:a16="http://schemas.microsoft.com/office/drawing/2014/main" id="{E44F6B47-BEC5-4A21-B87F-D6A464B05BE1}"/>
                </a:ext>
              </a:extLst>
            </p:cNvPr>
            <p:cNvSpPr/>
            <p:nvPr/>
          </p:nvSpPr>
          <p:spPr bwMode="auto">
            <a:xfrm rot="5400000">
              <a:off x="3997563" y="1386823"/>
              <a:ext cx="4021762" cy="4021764"/>
            </a:xfrm>
            <a:prstGeom prst="ellipse">
              <a:avLst/>
            </a:prstGeom>
            <a:noFill/>
            <a:ln w="6350">
              <a:gradFill>
                <a:gsLst>
                  <a:gs pos="0">
                    <a:srgbClr val="B23EC6"/>
                  </a:gs>
                  <a:gs pos="100000">
                    <a:srgbClr val="9197EE"/>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4" name="Freeform: Shape 63">
              <a:extLst>
                <a:ext uri="{FF2B5EF4-FFF2-40B4-BE49-F238E27FC236}">
                  <a16:creationId xmlns:a16="http://schemas.microsoft.com/office/drawing/2014/main" id="{894D581A-EAA1-2722-2DD2-05B529249C3E}"/>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63">
              <a:extLst>
                <a:ext uri="{FF2B5EF4-FFF2-40B4-BE49-F238E27FC236}">
                  <a16:creationId xmlns:a16="http://schemas.microsoft.com/office/drawing/2014/main" id="{E24AAF37-A898-BC44-C530-2B0A7F93084D}"/>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63">
              <a:extLst>
                <a:ext uri="{FF2B5EF4-FFF2-40B4-BE49-F238E27FC236}">
                  <a16:creationId xmlns:a16="http://schemas.microsoft.com/office/drawing/2014/main" id="{67FE127D-CCEE-E7D1-C99E-5EB326DCDF0F}"/>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63">
              <a:extLst>
                <a:ext uri="{FF2B5EF4-FFF2-40B4-BE49-F238E27FC236}">
                  <a16:creationId xmlns:a16="http://schemas.microsoft.com/office/drawing/2014/main" id="{C3372211-4CF6-554F-51CB-8DDE390A0B77}"/>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63">
              <a:extLst>
                <a:ext uri="{FF2B5EF4-FFF2-40B4-BE49-F238E27FC236}">
                  <a16:creationId xmlns:a16="http://schemas.microsoft.com/office/drawing/2014/main" id="{2218F79A-34FF-E674-904C-7559401ED8B7}"/>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63">
              <a:extLst>
                <a:ext uri="{FF2B5EF4-FFF2-40B4-BE49-F238E27FC236}">
                  <a16:creationId xmlns:a16="http://schemas.microsoft.com/office/drawing/2014/main" id="{C8438B2E-87E4-2817-71DE-96FC9BE6A47A}"/>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63">
              <a:extLst>
                <a:ext uri="{FF2B5EF4-FFF2-40B4-BE49-F238E27FC236}">
                  <a16:creationId xmlns:a16="http://schemas.microsoft.com/office/drawing/2014/main" id="{49AA5233-18AC-2A52-E7D2-ACEF1A03B732}"/>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615F798-DFF8-FB73-4C58-974A62512DFF}"/>
              </a:ext>
              <a:ext uri="{C183D7F6-B498-43B3-948B-1728B52AA6E4}">
                <adec:decorative xmlns:adec="http://schemas.microsoft.com/office/drawing/2017/decorative" val="1"/>
              </a:ext>
            </a:extLst>
          </p:cNvPr>
          <p:cNvGrpSpPr/>
          <p:nvPr/>
        </p:nvGrpSpPr>
        <p:grpSpPr>
          <a:xfrm rot="13817424">
            <a:off x="-2543946" y="1195705"/>
            <a:ext cx="4694788" cy="4694170"/>
            <a:chOff x="4481934" y="2047696"/>
            <a:chExt cx="3079937" cy="3079534"/>
          </a:xfrm>
        </p:grpSpPr>
        <p:sp>
          <p:nvSpPr>
            <p:cNvPr id="4" name="Block Arc 3">
              <a:extLst>
                <a:ext uri="{FF2B5EF4-FFF2-40B4-BE49-F238E27FC236}">
                  <a16:creationId xmlns:a16="http://schemas.microsoft.com/office/drawing/2014/main" id="{9899C699-908B-928B-B576-67D7C1872B56}"/>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5" name="Block Arc 4">
              <a:extLst>
                <a:ext uri="{FF2B5EF4-FFF2-40B4-BE49-F238E27FC236}">
                  <a16:creationId xmlns:a16="http://schemas.microsoft.com/office/drawing/2014/main" id="{F60A1E2D-92D1-8AF8-3A95-0CBF4BC09893}"/>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Half Frame 5">
              <a:extLst>
                <a:ext uri="{FF2B5EF4-FFF2-40B4-BE49-F238E27FC236}">
                  <a16:creationId xmlns:a16="http://schemas.microsoft.com/office/drawing/2014/main" id="{18FD3ACC-BDD3-0C75-F212-EC6ADFC0CBB9}"/>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8" name="Half Frame 7">
              <a:extLst>
                <a:ext uri="{FF2B5EF4-FFF2-40B4-BE49-F238E27FC236}">
                  <a16:creationId xmlns:a16="http://schemas.microsoft.com/office/drawing/2014/main" id="{B521EF64-187E-137C-141F-68B1C3260AC5}"/>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
        <p:nvSpPr>
          <p:cNvPr id="10" name="Title 1">
            <a:extLst>
              <a:ext uri="{FF2B5EF4-FFF2-40B4-BE49-F238E27FC236}">
                <a16:creationId xmlns:a16="http://schemas.microsoft.com/office/drawing/2014/main" id="{641ED5B8-36F9-AED5-E640-A813BE9EB4CB}"/>
              </a:ext>
            </a:extLst>
          </p:cNvPr>
          <p:cNvSpPr txBox="1">
            <a:spLocks noGrp="1"/>
          </p:cNvSpPr>
          <p:nvPr>
            <p:ph type="title" idx="4294967295"/>
          </p:nvPr>
        </p:nvSpPr>
        <p:spPr>
          <a:xfrm>
            <a:off x="985202" y="618748"/>
            <a:ext cx="3581353" cy="49244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mj-lt"/>
                <a:ea typeface="+mn-ea"/>
                <a:cs typeface="Segoe UI" pitchFamily="34" charset="0"/>
              </a:rPr>
              <a:t>Analyze &amp; </a:t>
            </a:r>
            <a:r>
              <a:rPr kumimoji="0" lang="en-US" sz="32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mj-lt"/>
                <a:ea typeface="+mn-ea"/>
                <a:cs typeface="Segoe UI" pitchFamily="34" charset="0"/>
              </a:rPr>
              <a:t>Improve</a:t>
            </a:r>
          </a:p>
        </p:txBody>
      </p:sp>
    </p:spTree>
    <p:custDataLst>
      <p:tags r:id="rId1"/>
    </p:custDataLst>
    <p:extLst>
      <p:ext uri="{BB962C8B-B14F-4D97-AF65-F5344CB8AC3E}">
        <p14:creationId xmlns:p14="http://schemas.microsoft.com/office/powerpoint/2010/main" val="3491208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D6F13D-C8BB-C1DB-E30D-A06E9BAA1C04}"/>
              </a:ext>
            </a:extLst>
          </p:cNvPr>
          <p:cNvSpPr/>
          <p:nvPr/>
        </p:nvSpPr>
        <p:spPr bwMode="auto">
          <a:xfrm>
            <a:off x="0" y="0"/>
            <a:ext cx="33528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0" bIns="146304"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F4BA77CD-3429-DF81-F30D-03081D99F50D}"/>
              </a:ext>
            </a:extLst>
          </p:cNvPr>
          <p:cNvSpPr>
            <a:spLocks noGrp="1"/>
          </p:cNvSpPr>
          <p:nvPr>
            <p:ph type="title"/>
          </p:nvPr>
        </p:nvSpPr>
        <p:spPr>
          <a:xfrm>
            <a:off x="772270" y="3090445"/>
            <a:ext cx="2580530" cy="677108"/>
          </a:xfrm>
        </p:spPr>
        <p:txBody>
          <a:bodyPr/>
          <a:lstStyle/>
          <a:p>
            <a:r>
              <a:rPr lang="en-US" sz="4400">
                <a:solidFill>
                  <a:srgbClr val="0078D4"/>
                </a:solidFill>
              </a:rPr>
              <a:t>Agenda</a:t>
            </a:r>
          </a:p>
        </p:txBody>
      </p:sp>
      <p:sp>
        <p:nvSpPr>
          <p:cNvPr id="9" name="TextBox 8">
            <a:extLst>
              <a:ext uri="{FF2B5EF4-FFF2-40B4-BE49-F238E27FC236}">
                <a16:creationId xmlns:a16="http://schemas.microsoft.com/office/drawing/2014/main" id="{5504C757-F564-36BA-CE56-1F00574AA07D}"/>
              </a:ext>
            </a:extLst>
          </p:cNvPr>
          <p:cNvSpPr txBox="1"/>
          <p:nvPr/>
        </p:nvSpPr>
        <p:spPr>
          <a:xfrm>
            <a:off x="3834257" y="812898"/>
            <a:ext cx="8004331" cy="5232202"/>
          </a:xfrm>
          <a:prstGeom prst="rect">
            <a:avLst/>
          </a:prstGeom>
          <a:noFill/>
        </p:spPr>
        <p:txBody>
          <a:bodyPr wrap="square" lIns="0" tIns="0" rIns="0" bIns="0" rtlCol="0" anchor="t">
            <a:spAutoFit/>
          </a:bodyPr>
          <a:lstStyle/>
          <a:p>
            <a:pPr>
              <a:spcAft>
                <a:spcPts val="2400"/>
              </a:spcAf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Introduction to Microsoft Copilot Studio</a:t>
            </a:r>
            <a:r>
              <a:rPr lang="en-US" sz="2000" dirty="0">
                <a:solidFill>
                  <a:srgbClr val="000000"/>
                </a:solidFill>
                <a:latin typeface="Segoe UI"/>
              </a:rPr>
              <a:t> </a:t>
            </a:r>
            <a:endParaRPr lang="en-US" dirty="0">
              <a:ea typeface="+mn-ea"/>
              <a:cs typeface="+mn-cs"/>
            </a:endParaRP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1: </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your first Copilot in Microsoft Copilot Studio</a:t>
            </a:r>
            <a:endParaRPr lang="en-US" sz="2000" dirty="0">
              <a:solidFill>
                <a:srgbClr val="000000"/>
              </a:solidFill>
              <a:latin typeface="Segoe UI"/>
            </a:endParaRPr>
          </a:p>
          <a:p>
            <a:pPr>
              <a:spcAft>
                <a:spcPts val="2400"/>
              </a:spcAft>
              <a:defRPr/>
            </a:pPr>
            <a:r>
              <a:rPr lang="en-US" sz="2000" dirty="0">
                <a:solidFill>
                  <a:srgbClr val="0078D4"/>
                </a:solidFill>
                <a:latin typeface="Segoe UI Semibold"/>
              </a:rPr>
              <a:t>Lab 2: </a:t>
            </a:r>
            <a:r>
              <a:rPr lang="en-US" sz="2000" dirty="0">
                <a:solidFill>
                  <a:srgbClr val="000000"/>
                </a:solidFill>
                <a:latin typeface="Segoe UI"/>
              </a:rPr>
              <a:t>Microsoft Copilot Studio: Authoring 101</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3: </a:t>
            </a:r>
            <a:r>
              <a:rPr lang="en-US" sz="2000" dirty="0">
                <a:solidFill>
                  <a:srgbClr val="000000"/>
                </a:solidFill>
                <a:latin typeface="Segoe UI"/>
              </a:rPr>
              <a:t>Build and Invoke Power Automate cloud flows</a:t>
            </a: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4: </a:t>
            </a:r>
            <a:r>
              <a:rPr lang="en-US" sz="2000" dirty="0">
                <a:solidFill>
                  <a:srgbClr val="000000"/>
                </a:solidFill>
                <a:latin typeface="Segoe UI"/>
              </a:rPr>
              <a:t>Make HTTP requests to connect to an API </a:t>
            </a:r>
          </a:p>
          <a:p>
            <a:pPr>
              <a:spcAft>
                <a:spcPts val="2400"/>
              </a:spcAft>
              <a:defRPr/>
            </a:pPr>
            <a:r>
              <a:rPr lang="en-US" sz="2000" dirty="0">
                <a:solidFill>
                  <a:srgbClr val="0078D4"/>
                </a:solidFill>
                <a:latin typeface="Segoe UI Semibold"/>
              </a:rPr>
              <a:t>Lab 5: </a:t>
            </a:r>
            <a:r>
              <a:rPr lang="en-US" sz="2000" dirty="0">
                <a:solidFill>
                  <a:srgbClr val="000000"/>
                </a:solidFill>
                <a:latin typeface="Segoe UI"/>
              </a:rPr>
              <a:t>Knowledge sources, AI knowledge, and custom instructions</a:t>
            </a: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6: </a:t>
            </a:r>
            <a:r>
              <a:rPr lang="en-US" sz="2000" dirty="0">
                <a:solidFill>
                  <a:srgbClr val="000000"/>
                </a:solidFill>
                <a:latin typeface="Segoe UI"/>
              </a:rPr>
              <a:t>Use generative AI orchestration to interact with your connectors</a:t>
            </a: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7: </a:t>
            </a:r>
            <a:r>
              <a:rPr lang="en-US" sz="2000" dirty="0">
                <a:solidFill>
                  <a:srgbClr val="000000"/>
                </a:solidFill>
                <a:latin typeface="Segoe UI"/>
              </a:rPr>
              <a:t>Invoke AI Builder prompts</a:t>
            </a: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0000"/>
                </a:solidFill>
                <a:latin typeface="Segoe UI"/>
              </a:rPr>
              <a:t>Q&amp;A</a:t>
            </a:r>
          </a:p>
        </p:txBody>
      </p:sp>
    </p:spTree>
    <p:extLst>
      <p:ext uri="{BB962C8B-B14F-4D97-AF65-F5344CB8AC3E}">
        <p14:creationId xmlns:p14="http://schemas.microsoft.com/office/powerpoint/2010/main" val="3603409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A715F2EB-8BE7-9CCB-2FBD-79222AC70583}"/>
              </a:ext>
              <a:ext uri="{C183D7F6-B498-43B3-948B-1728B52AA6E4}">
                <adec:decorative xmlns:adec="http://schemas.microsoft.com/office/drawing/2017/decorative" val="1"/>
              </a:ext>
            </a:extLst>
          </p:cNvPr>
          <p:cNvGrpSpPr/>
          <p:nvPr/>
        </p:nvGrpSpPr>
        <p:grpSpPr>
          <a:xfrm>
            <a:off x="574506" y="5197414"/>
            <a:ext cx="3883622" cy="931205"/>
            <a:chOff x="604486" y="5227394"/>
            <a:chExt cx="3883622" cy="931205"/>
          </a:xfrm>
        </p:grpSpPr>
        <p:sp>
          <p:nvSpPr>
            <p:cNvPr id="33" name="Rectangle 32">
              <a:extLst>
                <a:ext uri="{FF2B5EF4-FFF2-40B4-BE49-F238E27FC236}">
                  <a16:creationId xmlns:a16="http://schemas.microsoft.com/office/drawing/2014/main" id="{DB7E44A8-AFF3-7784-3775-F6B7C3D8EA24}"/>
                </a:ext>
              </a:extLst>
            </p:cNvPr>
            <p:cNvSpPr/>
            <p:nvPr/>
          </p:nvSpPr>
          <p:spPr bwMode="auto">
            <a:xfrm>
              <a:off x="604486" y="5482051"/>
              <a:ext cx="2077555" cy="399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Publish</a:t>
              </a:r>
              <a:r>
                <a:rPr kumimoji="0" lang="en-US" sz="1200" b="0"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to</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multiple</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channels</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go live instantly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on the SaaS service or choose to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extend Copilot for Microsoft 365</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with your custom capabilities</a:t>
              </a:r>
            </a:p>
          </p:txBody>
        </p:sp>
        <p:pic>
          <p:nvPicPr>
            <p:cNvPr id="34" name="Picture 33" descr="A screenshot of a computer&#10;&#10;Description automatically generated">
              <a:extLst>
                <a:ext uri="{FF2B5EF4-FFF2-40B4-BE49-F238E27FC236}">
                  <a16:creationId xmlns:a16="http://schemas.microsoft.com/office/drawing/2014/main" id="{393A171A-DCCD-4897-1EBE-F7EDED7F2AD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45020" y="5227394"/>
              <a:ext cx="1643088" cy="931205"/>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0" name="Group 59">
            <a:extLst>
              <a:ext uri="{FF2B5EF4-FFF2-40B4-BE49-F238E27FC236}">
                <a16:creationId xmlns:a16="http://schemas.microsoft.com/office/drawing/2014/main" id="{ED24202D-D977-7975-6201-2E1A7B34F6D9}"/>
              </a:ext>
              <a:ext uri="{C183D7F6-B498-43B3-948B-1728B52AA6E4}">
                <adec:decorative xmlns:adec="http://schemas.microsoft.com/office/drawing/2017/decorative" val="1"/>
              </a:ext>
            </a:extLst>
          </p:cNvPr>
          <p:cNvGrpSpPr/>
          <p:nvPr/>
        </p:nvGrpSpPr>
        <p:grpSpPr>
          <a:xfrm>
            <a:off x="7759744" y="3326381"/>
            <a:ext cx="3819664" cy="1383876"/>
            <a:chOff x="7789724" y="3356361"/>
            <a:chExt cx="3819664" cy="1383876"/>
          </a:xfrm>
        </p:grpSpPr>
        <p:sp>
          <p:nvSpPr>
            <p:cNvPr id="8" name="Rectangle 7">
              <a:extLst>
                <a:ext uri="{FF2B5EF4-FFF2-40B4-BE49-F238E27FC236}">
                  <a16:creationId xmlns:a16="http://schemas.microsoft.com/office/drawing/2014/main" id="{551CA257-7024-9914-2B9E-1ED259EEB358}"/>
                </a:ext>
                <a:ext uri="{C183D7F6-B498-43B3-948B-1728B52AA6E4}">
                  <adec:decorative xmlns:adec="http://schemas.microsoft.com/office/drawing/2017/decorative" val="1"/>
                </a:ext>
              </a:extLst>
            </p:cNvPr>
            <p:cNvSpPr/>
            <p:nvPr/>
          </p:nvSpPr>
          <p:spPr bwMode="auto">
            <a:xfrm>
              <a:off x="9577520" y="3356361"/>
              <a:ext cx="2031868" cy="138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specific topics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Supplement generative responses with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specific,</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curated topics</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where you want tight control. Build them easily with the powerful graphical studio</a:t>
              </a:r>
            </a:p>
          </p:txBody>
        </p:sp>
        <p:pic>
          <p:nvPicPr>
            <p:cNvPr id="31" name="Picture 30">
              <a:extLst>
                <a:ext uri="{FF2B5EF4-FFF2-40B4-BE49-F238E27FC236}">
                  <a16:creationId xmlns:a16="http://schemas.microsoft.com/office/drawing/2014/main" id="{7EB6D907-B07F-3BFE-E0E5-A92B7EEC4EB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89724" y="3615540"/>
              <a:ext cx="1704085" cy="963969"/>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1" name="Group 60">
            <a:extLst>
              <a:ext uri="{FF2B5EF4-FFF2-40B4-BE49-F238E27FC236}">
                <a16:creationId xmlns:a16="http://schemas.microsoft.com/office/drawing/2014/main" id="{5ED3F339-1204-056A-4A71-975A449E21F8}"/>
              </a:ext>
              <a:ext uri="{C183D7F6-B498-43B3-948B-1728B52AA6E4}">
                <adec:decorative xmlns:adec="http://schemas.microsoft.com/office/drawing/2017/decorative" val="1"/>
              </a:ext>
            </a:extLst>
          </p:cNvPr>
          <p:cNvGrpSpPr/>
          <p:nvPr/>
        </p:nvGrpSpPr>
        <p:grpSpPr>
          <a:xfrm>
            <a:off x="7573064" y="5193742"/>
            <a:ext cx="4034638" cy="958082"/>
            <a:chOff x="7603044" y="5223722"/>
            <a:chExt cx="4034638" cy="958082"/>
          </a:xfrm>
        </p:grpSpPr>
        <p:sp>
          <p:nvSpPr>
            <p:cNvPr id="32" name="Rectangle 31">
              <a:extLst>
                <a:ext uri="{FF2B5EF4-FFF2-40B4-BE49-F238E27FC236}">
                  <a16:creationId xmlns:a16="http://schemas.microsoft.com/office/drawing/2014/main" id="{6FC2E668-98D2-3E01-8A8E-7E98AB502CAC}"/>
                </a:ext>
              </a:extLst>
            </p:cNvPr>
            <p:cNvSpPr/>
            <p:nvPr/>
          </p:nvSpPr>
          <p:spPr bwMode="auto">
            <a:xfrm>
              <a:off x="9713843" y="5274287"/>
              <a:ext cx="1923839" cy="8774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Build actions &amp; Plugins </a:t>
              </a:r>
              <a:br>
                <a:rPr kumimoji="0" lang="en-IN" sz="1200" b="1"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Create actions, plugins, use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1000s of pre-built connectors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Power Automate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to call your backends and APIs</a:t>
              </a:r>
            </a:p>
          </p:txBody>
        </p:sp>
        <p:pic>
          <p:nvPicPr>
            <p:cNvPr id="26" name="Picture 25">
              <a:extLst>
                <a:ext uri="{FF2B5EF4-FFF2-40B4-BE49-F238E27FC236}">
                  <a16:creationId xmlns:a16="http://schemas.microsoft.com/office/drawing/2014/main" id="{D9ED4486-B5AB-4126-89D0-A090AE51949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7603044" y="5223722"/>
              <a:ext cx="1704085" cy="958082"/>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4" name="Group 63">
            <a:extLst>
              <a:ext uri="{FF2B5EF4-FFF2-40B4-BE49-F238E27FC236}">
                <a16:creationId xmlns:a16="http://schemas.microsoft.com/office/drawing/2014/main" id="{23EEDC4A-1FE4-B660-72B5-002F75672288}"/>
              </a:ext>
              <a:ext uri="{C183D7F6-B498-43B3-948B-1728B52AA6E4}">
                <adec:decorative xmlns:adec="http://schemas.microsoft.com/office/drawing/2017/decorative" val="1"/>
              </a:ext>
            </a:extLst>
          </p:cNvPr>
          <p:cNvGrpSpPr/>
          <p:nvPr/>
        </p:nvGrpSpPr>
        <p:grpSpPr>
          <a:xfrm>
            <a:off x="554220" y="1811644"/>
            <a:ext cx="3941344" cy="1128880"/>
            <a:chOff x="584200" y="1837450"/>
            <a:chExt cx="3941344" cy="1128880"/>
          </a:xfrm>
        </p:grpSpPr>
        <p:sp>
          <p:nvSpPr>
            <p:cNvPr id="11" name="Rectangle 10">
              <a:extLst>
                <a:ext uri="{FF2B5EF4-FFF2-40B4-BE49-F238E27FC236}">
                  <a16:creationId xmlns:a16="http://schemas.microsoft.com/office/drawing/2014/main" id="{C074888B-A3CC-EB05-4061-49968A902E88}"/>
                </a:ext>
              </a:extLst>
            </p:cNvPr>
            <p:cNvSpPr/>
            <p:nvPr/>
          </p:nvSpPr>
          <p:spPr bwMode="auto">
            <a:xfrm>
              <a:off x="584200" y="1837450"/>
              <a:ext cx="2131620" cy="1080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Integrate with AI Services</a:t>
              </a:r>
              <a:b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Integrate with Azure AI Studio,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Azure Cog Services, Bot Framework and various other Microsoft conversational services</a:t>
              </a:r>
            </a:p>
          </p:txBody>
        </p:sp>
        <p:pic>
          <p:nvPicPr>
            <p:cNvPr id="28" name="Picture 27">
              <a:extLst>
                <a:ext uri="{FF2B5EF4-FFF2-40B4-BE49-F238E27FC236}">
                  <a16:creationId xmlns:a16="http://schemas.microsoft.com/office/drawing/2014/main" id="{504C596D-BA4C-4473-9072-CB89DBEB997C}"/>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2882656" y="1888707"/>
              <a:ext cx="1642888" cy="107762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3" name="Group 62">
            <a:extLst>
              <a:ext uri="{FF2B5EF4-FFF2-40B4-BE49-F238E27FC236}">
                <a16:creationId xmlns:a16="http://schemas.microsoft.com/office/drawing/2014/main" id="{F9BB0733-55CB-FAFF-49E7-2DDE853F3E53}"/>
              </a:ext>
              <a:ext uri="{C183D7F6-B498-43B3-948B-1728B52AA6E4}">
                <adec:decorative xmlns:adec="http://schemas.microsoft.com/office/drawing/2017/decorative" val="1"/>
              </a:ext>
            </a:extLst>
          </p:cNvPr>
          <p:cNvGrpSpPr/>
          <p:nvPr/>
        </p:nvGrpSpPr>
        <p:grpSpPr>
          <a:xfrm>
            <a:off x="461532" y="3542729"/>
            <a:ext cx="3750413" cy="1042978"/>
            <a:chOff x="491512" y="3572709"/>
            <a:chExt cx="3750413" cy="1042978"/>
          </a:xfrm>
        </p:grpSpPr>
        <p:pic>
          <p:nvPicPr>
            <p:cNvPr id="27" name="Picture 26" descr="A screenshot of a computer&#10;&#10;Description automatically generated">
              <a:extLst>
                <a:ext uri="{FF2B5EF4-FFF2-40B4-BE49-F238E27FC236}">
                  <a16:creationId xmlns:a16="http://schemas.microsoft.com/office/drawing/2014/main" id="{8FE16528-A496-F7D9-8A84-7C55960E026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512826" y="3630530"/>
              <a:ext cx="1729099" cy="985157"/>
            </a:xfrm>
            <a:prstGeom prst="roundRect">
              <a:avLst>
                <a:gd name="adj" fmla="val 4851"/>
              </a:avLst>
            </a:prstGeom>
            <a:solidFill>
              <a:srgbClr val="FFFFFF">
                <a:shade val="85000"/>
              </a:srgbClr>
            </a:solidFill>
            <a:ln w="38100">
              <a:solidFill>
                <a:schemeClr val="tx1"/>
              </a:solidFill>
            </a:ln>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74AA9570-4CDA-908D-0D2B-DF47E4D404A6}"/>
                </a:ext>
              </a:extLst>
            </p:cNvPr>
            <p:cNvSpPr txBox="1"/>
            <p:nvPr/>
          </p:nvSpPr>
          <p:spPr>
            <a:xfrm>
              <a:off x="491512" y="3572709"/>
              <a:ext cx="2064226"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Monitor</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and</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Improve</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with</a:t>
              </a:r>
              <a:r>
                <a:rPr kumimoji="0" lang="en-US" sz="12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rich out-of-the-box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insights</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analytics</a:t>
              </a:r>
            </a:p>
          </p:txBody>
        </p:sp>
      </p:grpSp>
      <p:grpSp>
        <p:nvGrpSpPr>
          <p:cNvPr id="59" name="Group 58">
            <a:extLst>
              <a:ext uri="{FF2B5EF4-FFF2-40B4-BE49-F238E27FC236}">
                <a16:creationId xmlns:a16="http://schemas.microsoft.com/office/drawing/2014/main" id="{D0673529-C2D7-9FC8-8A07-1AA7B094531F}"/>
              </a:ext>
              <a:ext uri="{C183D7F6-B498-43B3-948B-1728B52AA6E4}">
                <adec:decorative xmlns:adec="http://schemas.microsoft.com/office/drawing/2017/decorative" val="1"/>
              </a:ext>
            </a:extLst>
          </p:cNvPr>
          <p:cNvGrpSpPr/>
          <p:nvPr/>
        </p:nvGrpSpPr>
        <p:grpSpPr>
          <a:xfrm>
            <a:off x="7288701" y="1673445"/>
            <a:ext cx="4319001" cy="1286705"/>
            <a:chOff x="7318681" y="1703425"/>
            <a:chExt cx="4319001" cy="1286705"/>
          </a:xfrm>
        </p:grpSpPr>
        <p:sp>
          <p:nvSpPr>
            <p:cNvPr id="7" name="Rectangle 6">
              <a:extLst>
                <a:ext uri="{FF2B5EF4-FFF2-40B4-BE49-F238E27FC236}">
                  <a16:creationId xmlns:a16="http://schemas.microsoft.com/office/drawing/2014/main" id="{CA13C029-34B7-F24A-BC93-FEEFB79C73E9}"/>
                </a:ext>
              </a:extLst>
            </p:cNvPr>
            <p:cNvSpPr/>
            <p:nvPr/>
          </p:nvSpPr>
          <p:spPr bwMode="auto">
            <a:xfrm>
              <a:off x="9225144" y="1703425"/>
              <a:ext cx="2412538" cy="11471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Chat</a:t>
              </a:r>
              <a:r>
                <a:rPr kumimoji="0" lang="en-IN" sz="1200" b="1"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t> </a:t>
              </a: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over knowledge with Gen AI</a:t>
              </a:r>
              <a:br>
                <a:rPr kumimoji="0" lang="en-IN" sz="1200" b="0"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Get enterprise specific answers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over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your files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websites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internal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shares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Dataverse</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third party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systems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and more</a:t>
              </a:r>
            </a:p>
          </p:txBody>
        </p:sp>
        <p:pic>
          <p:nvPicPr>
            <p:cNvPr id="37" name="Picture 36">
              <a:extLst>
                <a:ext uri="{FF2B5EF4-FFF2-40B4-BE49-F238E27FC236}">
                  <a16:creationId xmlns:a16="http://schemas.microsoft.com/office/drawing/2014/main" id="{65ADA176-B0EA-9DAB-721D-D392C34B0389}"/>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525093" y="1894675"/>
              <a:ext cx="1603380" cy="101253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8" name="Rectangle: Rounded Corners 37">
              <a:extLst>
                <a:ext uri="{FF2B5EF4-FFF2-40B4-BE49-F238E27FC236}">
                  <a16:creationId xmlns:a16="http://schemas.microsoft.com/office/drawing/2014/main" id="{6C4F1E41-F7DE-0D1E-FAFC-84329A795740}"/>
                </a:ext>
              </a:extLst>
            </p:cNvPr>
            <p:cNvSpPr/>
            <p:nvPr/>
          </p:nvSpPr>
          <p:spPr bwMode="auto">
            <a:xfrm>
              <a:off x="7318681" y="2063693"/>
              <a:ext cx="1603381" cy="926437"/>
            </a:xfrm>
            <a:prstGeom prst="roundRect">
              <a:avLst>
                <a:gd name="adj" fmla="val 7154"/>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1C385600-2993-4B9E-5F06-1BFFAFF06F49}"/>
              </a:ext>
              <a:ext uri="{C183D7F6-B498-43B3-948B-1728B52AA6E4}">
                <adec:decorative xmlns:adec="http://schemas.microsoft.com/office/drawing/2017/decorative" val="1"/>
              </a:ext>
            </a:extLst>
          </p:cNvPr>
          <p:cNvGrpSpPr/>
          <p:nvPr/>
        </p:nvGrpSpPr>
        <p:grpSpPr>
          <a:xfrm>
            <a:off x="4469248" y="300143"/>
            <a:ext cx="3154634" cy="1733570"/>
            <a:chOff x="4265804" y="319753"/>
            <a:chExt cx="3154634" cy="1733570"/>
          </a:xfrm>
        </p:grpSpPr>
        <p:pic>
          <p:nvPicPr>
            <p:cNvPr id="36" name="Picture 35">
              <a:extLst>
                <a:ext uri="{FF2B5EF4-FFF2-40B4-BE49-F238E27FC236}">
                  <a16:creationId xmlns:a16="http://schemas.microsoft.com/office/drawing/2014/main" id="{FD38D231-597E-1816-83A0-D37760BC44F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482"/>
            <a:stretch/>
          </p:blipFill>
          <p:spPr>
            <a:xfrm>
              <a:off x="4997650" y="1108077"/>
              <a:ext cx="1690943" cy="94524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9" name="Rectangle 38">
              <a:extLst>
                <a:ext uri="{FF2B5EF4-FFF2-40B4-BE49-F238E27FC236}">
                  <a16:creationId xmlns:a16="http://schemas.microsoft.com/office/drawing/2014/main" id="{09B5E55D-6069-6A7C-E6CA-ED836E0B8A89}"/>
                </a:ext>
              </a:extLst>
            </p:cNvPr>
            <p:cNvSpPr/>
            <p:nvPr/>
          </p:nvSpPr>
          <p:spPr bwMode="auto">
            <a:xfrm>
              <a:off x="4265804" y="319753"/>
              <a:ext cx="3154634" cy="647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manage, publish and extend Copilots</a:t>
              </a:r>
              <a:br>
                <a:rPr kumimoji="0" lang="en-IN" sz="1200" b="1" i="0" u="none" strike="noStrike" kern="1200" cap="none" spc="-44" normalizeH="0" baseline="0" noProof="0">
                  <a:ln w="3175">
                    <a:noFill/>
                  </a:ln>
                  <a:solidFill>
                    <a:srgbClr val="091F2C">
                      <a:lumMod val="25000"/>
                      <a:lumOff val="75000"/>
                    </a:srgbClr>
                  </a:solidFill>
                  <a:effectLst/>
                  <a:uLnTx/>
                  <a:uFillTx/>
                  <a:latin typeface="Segoe UI"/>
                  <a:ea typeface="+mn-ea"/>
                  <a:cs typeface="Segoe UI"/>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Live in minutes - all from one tool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 E2E SaaS service</a:t>
              </a:r>
            </a:p>
          </p:txBody>
        </p:sp>
      </p:grpSp>
      <p:grpSp>
        <p:nvGrpSpPr>
          <p:cNvPr id="50" name="Group 49">
            <a:extLst>
              <a:ext uri="{FF2B5EF4-FFF2-40B4-BE49-F238E27FC236}">
                <a16:creationId xmlns:a16="http://schemas.microsoft.com/office/drawing/2014/main" id="{3066A6D2-F0C2-D4FC-36C9-A7B8B7E4D79B}"/>
              </a:ext>
              <a:ext uri="{C183D7F6-B498-43B3-948B-1728B52AA6E4}">
                <adec:decorative xmlns:adec="http://schemas.microsoft.com/office/drawing/2017/decorative" val="1"/>
              </a:ext>
            </a:extLst>
          </p:cNvPr>
          <p:cNvGrpSpPr/>
          <p:nvPr/>
        </p:nvGrpSpPr>
        <p:grpSpPr>
          <a:xfrm>
            <a:off x="4687004" y="2314826"/>
            <a:ext cx="2719122" cy="3462680"/>
            <a:chOff x="4306535" y="1145654"/>
            <a:chExt cx="3581353" cy="4560695"/>
          </a:xfrm>
        </p:grpSpPr>
        <p:sp>
          <p:nvSpPr>
            <p:cNvPr id="40" name="Title 1">
              <a:extLst>
                <a:ext uri="{FF2B5EF4-FFF2-40B4-BE49-F238E27FC236}">
                  <a16:creationId xmlns:a16="http://schemas.microsoft.com/office/drawing/2014/main" id="{5CC27F7A-D9EC-33F4-E4CB-E055F7C75644}"/>
                </a:ext>
              </a:extLst>
            </p:cNvPr>
            <p:cNvSpPr txBox="1">
              <a:spLocks/>
            </p:cNvSpPr>
            <p:nvPr/>
          </p:nvSpPr>
          <p:spPr>
            <a:xfrm>
              <a:off x="4592720" y="1145654"/>
              <a:ext cx="300898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Segoe UI Semibold"/>
                  <a:ea typeface="+mn-ea"/>
                  <a:cs typeface="Segoe UI" pitchFamily="34" charset="0"/>
                </a:rPr>
                <a:t>Build &amp; Publish</a:t>
              </a:r>
            </a:p>
          </p:txBody>
        </p:sp>
        <p:grpSp>
          <p:nvGrpSpPr>
            <p:cNvPr id="41" name="Group 40">
              <a:extLst>
                <a:ext uri="{FF2B5EF4-FFF2-40B4-BE49-F238E27FC236}">
                  <a16:creationId xmlns:a16="http://schemas.microsoft.com/office/drawing/2014/main" id="{CAA56E71-756A-4D4C-A0FA-88F78B77EEB8}"/>
                </a:ext>
              </a:extLst>
            </p:cNvPr>
            <p:cNvGrpSpPr/>
            <p:nvPr/>
          </p:nvGrpSpPr>
          <p:grpSpPr>
            <a:xfrm>
              <a:off x="4686100" y="2640109"/>
              <a:ext cx="2732240" cy="1561174"/>
              <a:chOff x="4655782" y="2429444"/>
              <a:chExt cx="2732240" cy="1561174"/>
            </a:xfrm>
          </p:grpSpPr>
          <p:sp>
            <p:nvSpPr>
              <p:cNvPr id="42" name="TextBox 41">
                <a:extLst>
                  <a:ext uri="{FF2B5EF4-FFF2-40B4-BE49-F238E27FC236}">
                    <a16:creationId xmlns:a16="http://schemas.microsoft.com/office/drawing/2014/main" id="{1DC0907D-5D62-9119-2BCD-9E665A3BB6C9}"/>
                  </a:ext>
                  <a:ext uri="{C183D7F6-B498-43B3-948B-1728B52AA6E4}">
                    <adec:decorative xmlns:adec="http://schemas.microsoft.com/office/drawing/2017/decorative" val="1"/>
                  </a:ext>
                </a:extLst>
              </p:cNvPr>
              <p:cNvSpPr txBox="1"/>
              <p:nvPr/>
            </p:nvSpPr>
            <p:spPr>
              <a:xfrm>
                <a:off x="4655782" y="3666321"/>
                <a:ext cx="2732240" cy="3242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Copilot  Studio</a:t>
                </a:r>
                <a:endParaRPr kumimoji="0" lang="en-US" sz="1200" b="1" i="0" u="none" strike="noStrike" kern="0" cap="none" spc="0" normalizeH="0" baseline="0" noProof="0">
                  <a:ln>
                    <a:noFill/>
                  </a:ln>
                  <a:solidFill>
                    <a:srgbClr val="FFFFFF"/>
                  </a:solidFill>
                  <a:effectLst/>
                  <a:uLnTx/>
                  <a:uFillTx/>
                  <a:latin typeface="Segoe UI"/>
                  <a:ea typeface="+mn-ea"/>
                  <a:cs typeface="+mn-cs"/>
                </a:endParaRPr>
              </a:p>
            </p:txBody>
          </p:sp>
          <p:pic>
            <p:nvPicPr>
              <p:cNvPr id="43" name="Graphic 42">
                <a:extLst>
                  <a:ext uri="{FF2B5EF4-FFF2-40B4-BE49-F238E27FC236}">
                    <a16:creationId xmlns:a16="http://schemas.microsoft.com/office/drawing/2014/main" id="{2CCCE28B-7D47-66BF-6A14-A5415E3FD2A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88265" y="2429444"/>
                <a:ext cx="1067274" cy="1067274"/>
              </a:xfrm>
              <a:prstGeom prst="rect">
                <a:avLst/>
              </a:prstGeom>
            </p:spPr>
          </p:pic>
        </p:grpSp>
        <p:sp>
          <p:nvSpPr>
            <p:cNvPr id="44" name="Title 1">
              <a:extLst>
                <a:ext uri="{FF2B5EF4-FFF2-40B4-BE49-F238E27FC236}">
                  <a16:creationId xmlns:a16="http://schemas.microsoft.com/office/drawing/2014/main" id="{B30E15D2-82F6-C473-5E84-E346A9D53BEC}"/>
                </a:ext>
              </a:extLst>
            </p:cNvPr>
            <p:cNvSpPr txBox="1">
              <a:spLocks/>
            </p:cNvSpPr>
            <p:nvPr/>
          </p:nvSpPr>
          <p:spPr>
            <a:xfrm>
              <a:off x="4306535" y="5219902"/>
              <a:ext cx="358135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Segoe UI Semibold"/>
                  <a:ea typeface="+mn-ea"/>
                  <a:cs typeface="Segoe UI" pitchFamily="34" charset="0"/>
                </a:rPr>
                <a:t>Analyze &amp; </a:t>
              </a:r>
              <a:r>
                <a:rPr kumimoji="0" lang="en-US" sz="24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Segoe UI Semibold"/>
                  <a:ea typeface="+mn-ea"/>
                  <a:cs typeface="Segoe UI" pitchFamily="34" charset="0"/>
                </a:rPr>
                <a:t>Improve</a:t>
              </a:r>
            </a:p>
          </p:txBody>
        </p:sp>
        <p:grpSp>
          <p:nvGrpSpPr>
            <p:cNvPr id="45" name="Group 44">
              <a:extLst>
                <a:ext uri="{FF2B5EF4-FFF2-40B4-BE49-F238E27FC236}">
                  <a16:creationId xmlns:a16="http://schemas.microsoft.com/office/drawing/2014/main" id="{E433DE0D-2486-24BF-A837-9457AE1BC9BD}"/>
                </a:ext>
              </a:extLst>
            </p:cNvPr>
            <p:cNvGrpSpPr/>
            <p:nvPr/>
          </p:nvGrpSpPr>
          <p:grpSpPr>
            <a:xfrm rot="4500000">
              <a:off x="4452299" y="1833060"/>
              <a:ext cx="3219630" cy="3219207"/>
              <a:chOff x="4481934" y="2047696"/>
              <a:chExt cx="3079937" cy="3079534"/>
            </a:xfrm>
          </p:grpSpPr>
          <p:sp>
            <p:nvSpPr>
              <p:cNvPr id="46" name="Block Arc 45">
                <a:extLst>
                  <a:ext uri="{FF2B5EF4-FFF2-40B4-BE49-F238E27FC236}">
                    <a16:creationId xmlns:a16="http://schemas.microsoft.com/office/drawing/2014/main" id="{0F2AAFBA-1C74-369C-3957-8F6491E7759B}"/>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7" name="Block Arc 46">
                <a:extLst>
                  <a:ext uri="{FF2B5EF4-FFF2-40B4-BE49-F238E27FC236}">
                    <a16:creationId xmlns:a16="http://schemas.microsoft.com/office/drawing/2014/main" id="{FD9B59BD-BABC-9A7A-4B09-4352CFCE5BD1}"/>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8" name="Half Frame 47">
                <a:extLst>
                  <a:ext uri="{FF2B5EF4-FFF2-40B4-BE49-F238E27FC236}">
                    <a16:creationId xmlns:a16="http://schemas.microsoft.com/office/drawing/2014/main" id="{BE197E03-ED07-ACC7-ABC6-92466B7835F0}"/>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9" name="Half Frame 48">
                <a:extLst>
                  <a:ext uri="{FF2B5EF4-FFF2-40B4-BE49-F238E27FC236}">
                    <a16:creationId xmlns:a16="http://schemas.microsoft.com/office/drawing/2014/main" id="{C0D10DCE-60CA-040C-C872-3E8EEBCD5C0C}"/>
                  </a:ext>
                </a:extLst>
              </p:cNvPr>
              <p:cNvSpPr/>
              <p:nvPr/>
            </p:nvSpPr>
            <p:spPr bwMode="auto">
              <a:xfrm>
                <a:off x="4907437" y="4537790"/>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grpSp>
      <p:sp>
        <p:nvSpPr>
          <p:cNvPr id="2" name="Title 1">
            <a:extLst>
              <a:ext uri="{FF2B5EF4-FFF2-40B4-BE49-F238E27FC236}">
                <a16:creationId xmlns:a16="http://schemas.microsoft.com/office/drawing/2014/main" id="{4D613091-DAD7-2AAE-C8EF-F31C31223C7B}"/>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kern="0" spc="0">
                <a:ln>
                  <a:noFill/>
                </a:ln>
                <a:solidFill>
                  <a:srgbClr val="FFFFFF"/>
                </a:solidFill>
              </a:rPr>
              <a:t>Copilot  Studio</a:t>
            </a:r>
            <a:br>
              <a:rPr lang="en-US" sz="2800" b="1" kern="0" spc="0">
                <a:ln>
                  <a:noFill/>
                </a:ln>
                <a:solidFill>
                  <a:srgbClr val="FFFFFF"/>
                </a:solidFill>
                <a:latin typeface="Segoe UI"/>
              </a:rPr>
            </a:br>
            <a:endParaRPr lang="en-US"/>
          </a:p>
        </p:txBody>
      </p:sp>
    </p:spTree>
    <p:extLst>
      <p:ext uri="{BB962C8B-B14F-4D97-AF65-F5344CB8AC3E}">
        <p14:creationId xmlns:p14="http://schemas.microsoft.com/office/powerpoint/2010/main" val="1644646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250"/>
                                        <p:tgtEl>
                                          <p:spTgt spid="5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250"/>
                                        <p:tgtEl>
                                          <p:spTgt spid="6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250"/>
                                        <p:tgtEl>
                                          <p:spTgt spid="61"/>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250"/>
                                        <p:tgtEl>
                                          <p:spTgt spid="62"/>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250"/>
                                        <p:tgtEl>
                                          <p:spTgt spid="63"/>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85B8-9946-BDD1-E16F-65CCFF08CDB9}"/>
              </a:ext>
            </a:extLst>
          </p:cNvPr>
          <p:cNvSpPr>
            <a:spLocks noGrp="1"/>
          </p:cNvSpPr>
          <p:nvPr>
            <p:ph type="title"/>
          </p:nvPr>
        </p:nvSpPr>
        <p:spPr/>
        <p:txBody>
          <a:bodyPr/>
          <a:lstStyle/>
          <a:p>
            <a:r>
              <a:rPr lang="en-US"/>
              <a:t>Example use cases to build copilots today:</a:t>
            </a:r>
          </a:p>
        </p:txBody>
      </p:sp>
      <p:grpSp>
        <p:nvGrpSpPr>
          <p:cNvPr id="82" name="Group 81">
            <a:extLst>
              <a:ext uri="{FF2B5EF4-FFF2-40B4-BE49-F238E27FC236}">
                <a16:creationId xmlns:a16="http://schemas.microsoft.com/office/drawing/2014/main" id="{66C80820-D593-7441-E0E1-79E4A1A0E712}"/>
              </a:ext>
            </a:extLst>
          </p:cNvPr>
          <p:cNvGrpSpPr/>
          <p:nvPr/>
        </p:nvGrpSpPr>
        <p:grpSpPr>
          <a:xfrm>
            <a:off x="804163" y="1232478"/>
            <a:ext cx="10771184" cy="5255621"/>
            <a:chOff x="588263" y="1194378"/>
            <a:chExt cx="10771184" cy="5255621"/>
          </a:xfrm>
        </p:grpSpPr>
        <p:sp>
          <p:nvSpPr>
            <p:cNvPr id="3" name="Rectangle: Rounded Corners 2">
              <a:extLst>
                <a:ext uri="{FF2B5EF4-FFF2-40B4-BE49-F238E27FC236}">
                  <a16:creationId xmlns:a16="http://schemas.microsoft.com/office/drawing/2014/main" id="{4985259D-3D2F-DC80-0770-496890E4564B}"/>
                </a:ext>
                <a:ext uri="{C183D7F6-B498-43B3-948B-1728B52AA6E4}">
                  <adec:decorative xmlns:adec="http://schemas.microsoft.com/office/drawing/2017/decorative" val="0"/>
                </a:ext>
              </a:extLst>
            </p:cNvPr>
            <p:cNvSpPr/>
            <p:nvPr/>
          </p:nvSpPr>
          <p:spPr bwMode="auto">
            <a:xfrm>
              <a:off x="588263" y="1194956"/>
              <a:ext cx="1493138" cy="365796"/>
            </a:xfrm>
            <a:prstGeom prst="roundRect">
              <a:avLst>
                <a:gd name="adj" fmla="val 31242"/>
              </a:avLst>
            </a:prstGeom>
            <a:noFill/>
            <a:ln w="19050" cap="flat">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90210">
                        <a:srgbClr val="FFFFFF"/>
                      </a:gs>
                      <a:gs pos="74126">
                        <a:srgbClr val="FFFFFF"/>
                      </a:gs>
                    </a:gsLst>
                    <a:path path="circle">
                      <a:fillToRect l="100000" b="100000"/>
                    </a:path>
                  </a:gradFill>
                  <a:effectLst/>
                  <a:uLnTx/>
                  <a:uFillTx/>
                  <a:latin typeface="Segoe UI Variable Small" pitchFamily="2" charset="0"/>
                  <a:ea typeface="+mn-ea"/>
                  <a:cs typeface="Segoe UI" pitchFamily="34" charset="0"/>
                </a:rPr>
                <a:t>B2C</a:t>
              </a:r>
            </a:p>
          </p:txBody>
        </p:sp>
        <p:sp>
          <p:nvSpPr>
            <p:cNvPr id="4" name="Rectangle: Rounded Corners 3">
              <a:extLst>
                <a:ext uri="{FF2B5EF4-FFF2-40B4-BE49-F238E27FC236}">
                  <a16:creationId xmlns:a16="http://schemas.microsoft.com/office/drawing/2014/main" id="{AD970E0F-32E7-E771-7E5A-45BC1C51BB42}"/>
                </a:ext>
                <a:ext uri="{C183D7F6-B498-43B3-948B-1728B52AA6E4}">
                  <adec:decorative xmlns:adec="http://schemas.microsoft.com/office/drawing/2017/decorative" val="0"/>
                </a:ext>
              </a:extLst>
            </p:cNvPr>
            <p:cNvSpPr/>
            <p:nvPr/>
          </p:nvSpPr>
          <p:spPr bwMode="auto">
            <a:xfrm>
              <a:off x="4161065" y="1194378"/>
              <a:ext cx="1493138" cy="365796"/>
            </a:xfrm>
            <a:prstGeom prst="roundRect">
              <a:avLst>
                <a:gd name="adj" fmla="val 31242"/>
              </a:avLst>
            </a:prstGeom>
            <a:noFill/>
            <a:ln w="19050" cap="flat">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90210">
                        <a:srgbClr val="FFFFFF"/>
                      </a:gs>
                      <a:gs pos="74126">
                        <a:srgbClr val="FFFFFF"/>
                      </a:gs>
                    </a:gsLst>
                    <a:path path="circle">
                      <a:fillToRect l="100000" b="100000"/>
                    </a:path>
                  </a:gradFill>
                  <a:effectLst/>
                  <a:uLnTx/>
                  <a:uFillTx/>
                  <a:latin typeface="Segoe UI Variable Small" pitchFamily="2" charset="0"/>
                  <a:ea typeface="+mn-ea"/>
                  <a:cs typeface="Segoe UI" pitchFamily="34" charset="0"/>
                </a:rPr>
                <a:t>B2B</a:t>
              </a:r>
            </a:p>
          </p:txBody>
        </p:sp>
        <p:sp>
          <p:nvSpPr>
            <p:cNvPr id="5" name="Rectangle: Rounded Corners 4">
              <a:extLst>
                <a:ext uri="{FF2B5EF4-FFF2-40B4-BE49-F238E27FC236}">
                  <a16:creationId xmlns:a16="http://schemas.microsoft.com/office/drawing/2014/main" id="{CB5029CD-EF88-8276-CF38-3D5D9791D26C}"/>
                </a:ext>
                <a:ext uri="{C183D7F6-B498-43B3-948B-1728B52AA6E4}">
                  <adec:decorative xmlns:adec="http://schemas.microsoft.com/office/drawing/2017/decorative" val="0"/>
                </a:ext>
              </a:extLst>
            </p:cNvPr>
            <p:cNvSpPr/>
            <p:nvPr/>
          </p:nvSpPr>
          <p:spPr bwMode="auto">
            <a:xfrm>
              <a:off x="7713465" y="1194378"/>
              <a:ext cx="1493138" cy="365796"/>
            </a:xfrm>
            <a:prstGeom prst="roundRect">
              <a:avLst>
                <a:gd name="adj" fmla="val 31242"/>
              </a:avLst>
            </a:prstGeom>
            <a:noFill/>
            <a:ln w="19050" cap="flat">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90210">
                        <a:srgbClr val="FFFFFF"/>
                      </a:gs>
                      <a:gs pos="74126">
                        <a:srgbClr val="FFFFFF"/>
                      </a:gs>
                    </a:gsLst>
                    <a:path path="circle">
                      <a:fillToRect l="100000" b="100000"/>
                    </a:path>
                  </a:gradFill>
                  <a:effectLst/>
                  <a:uLnTx/>
                  <a:uFillTx/>
                  <a:latin typeface="Segoe UI Variable Small" pitchFamily="2" charset="0"/>
                  <a:ea typeface="+mn-ea"/>
                  <a:cs typeface="Segoe UI" pitchFamily="34" charset="0"/>
                </a:rPr>
                <a:t>B2E</a:t>
              </a:r>
            </a:p>
          </p:txBody>
        </p:sp>
        <p:sp>
          <p:nvSpPr>
            <p:cNvPr id="6" name="TextBox 5">
              <a:extLst>
                <a:ext uri="{FF2B5EF4-FFF2-40B4-BE49-F238E27FC236}">
                  <a16:creationId xmlns:a16="http://schemas.microsoft.com/office/drawing/2014/main" id="{8B59B847-62F8-E143-939E-6B400ABE5D88}"/>
                </a:ext>
              </a:extLst>
            </p:cNvPr>
            <p:cNvSpPr txBox="1"/>
            <p:nvPr/>
          </p:nvSpPr>
          <p:spPr>
            <a:xfrm>
              <a:off x="588263" y="1678463"/>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Customer Support</a:t>
              </a:r>
            </a:p>
          </p:txBody>
        </p:sp>
        <p:sp>
          <p:nvSpPr>
            <p:cNvPr id="7" name="Text Placeholder 2">
              <a:extLst>
                <a:ext uri="{FF2B5EF4-FFF2-40B4-BE49-F238E27FC236}">
                  <a16:creationId xmlns:a16="http://schemas.microsoft.com/office/drawing/2014/main" id="{CD79202A-56A7-E6B6-5F16-39B290BE461B}"/>
                </a:ext>
              </a:extLst>
            </p:cNvPr>
            <p:cNvSpPr txBox="1">
              <a:spLocks/>
            </p:cNvSpPr>
            <p:nvPr/>
          </p:nvSpPr>
          <p:spPr>
            <a:xfrm>
              <a:off x="588263" y="2033826"/>
              <a:ext cx="2903350" cy="861774"/>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Handle routine customer inquiries, providing instant responses and freeing up human agents for more complex issues.</a:t>
              </a:r>
            </a:p>
          </p:txBody>
        </p:sp>
        <p:cxnSp>
          <p:nvCxnSpPr>
            <p:cNvPr id="8" name="!!Straight Connector 49">
              <a:extLst>
                <a:ext uri="{FF2B5EF4-FFF2-40B4-BE49-F238E27FC236}">
                  <a16:creationId xmlns:a16="http://schemas.microsoft.com/office/drawing/2014/main" id="{3A1158BE-3196-F368-2D1B-14FED9FA15D9}"/>
                </a:ext>
                <a:ext uri="{C183D7F6-B498-43B3-948B-1728B52AA6E4}">
                  <adec:decorative xmlns:adec="http://schemas.microsoft.com/office/drawing/2017/decorative" val="1"/>
                </a:ext>
              </a:extLst>
            </p:cNvPr>
            <p:cNvCxnSpPr>
              <a:cxnSpLocks/>
            </p:cNvCxnSpPr>
            <p:nvPr/>
          </p:nvCxnSpPr>
          <p:spPr>
            <a:xfrm>
              <a:off x="3804316" y="1505017"/>
              <a:ext cx="0" cy="4743383"/>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 name="!!Straight Connector 49">
              <a:extLst>
                <a:ext uri="{FF2B5EF4-FFF2-40B4-BE49-F238E27FC236}">
                  <a16:creationId xmlns:a16="http://schemas.microsoft.com/office/drawing/2014/main" id="{5CB50FDF-EC08-431F-8327-09A00AF7E290}"/>
                </a:ext>
                <a:ext uri="{C183D7F6-B498-43B3-948B-1728B52AA6E4}">
                  <adec:decorative xmlns:adec="http://schemas.microsoft.com/office/drawing/2017/decorative" val="1"/>
                </a:ext>
              </a:extLst>
            </p:cNvPr>
            <p:cNvCxnSpPr>
              <a:cxnSpLocks/>
            </p:cNvCxnSpPr>
            <p:nvPr/>
          </p:nvCxnSpPr>
          <p:spPr>
            <a:xfrm>
              <a:off x="7371684" y="1505017"/>
              <a:ext cx="0" cy="4743383"/>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4" name="Rectangle: Rounded Corners 6">
              <a:extLst>
                <a:ext uri="{FF2B5EF4-FFF2-40B4-BE49-F238E27FC236}">
                  <a16:creationId xmlns:a16="http://schemas.microsoft.com/office/drawing/2014/main" id="{CEC81760-CDB9-E8E9-FDC1-4085F86B2E4D}"/>
                </a:ext>
                <a:ext uri="{C183D7F6-B498-43B3-948B-1728B52AA6E4}">
                  <adec:decorative xmlns:adec="http://schemas.microsoft.com/office/drawing/2017/decorative" val="1"/>
                </a:ext>
              </a:extLst>
            </p:cNvPr>
            <p:cNvSpPr/>
            <p:nvPr/>
          </p:nvSpPr>
          <p:spPr bwMode="auto">
            <a:xfrm>
              <a:off x="588263" y="3224353"/>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E77D46A-F391-EBC5-7FFC-C770F1905849}"/>
                </a:ext>
              </a:extLst>
            </p:cNvPr>
            <p:cNvGrpSpPr/>
            <p:nvPr/>
          </p:nvGrpSpPr>
          <p:grpSpPr>
            <a:xfrm>
              <a:off x="844245" y="3749154"/>
              <a:ext cx="2402081" cy="141171"/>
              <a:chOff x="844245" y="4354030"/>
              <a:chExt cx="2402081" cy="141171"/>
            </a:xfrm>
          </p:grpSpPr>
          <p:pic>
            <p:nvPicPr>
              <p:cNvPr id="15" name="Graphic 14">
                <a:extLst>
                  <a:ext uri="{FF2B5EF4-FFF2-40B4-BE49-F238E27FC236}">
                    <a16:creationId xmlns:a16="http://schemas.microsoft.com/office/drawing/2014/main" id="{F5B3543E-4CD2-7D52-2FD4-76F5B573B2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16" name="Graphic 15">
                <a:extLst>
                  <a:ext uri="{FF2B5EF4-FFF2-40B4-BE49-F238E27FC236}">
                    <a16:creationId xmlns:a16="http://schemas.microsoft.com/office/drawing/2014/main" id="{ADAAFFD5-A564-EA67-DB8D-55CD929E02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17" name="Graphic 16">
                <a:extLst>
                  <a:ext uri="{FF2B5EF4-FFF2-40B4-BE49-F238E27FC236}">
                    <a16:creationId xmlns:a16="http://schemas.microsoft.com/office/drawing/2014/main" id="{47E5A86F-975A-B6DE-09AC-10CE95BB6F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18" name="Title 1">
              <a:extLst>
                <a:ext uri="{FF2B5EF4-FFF2-40B4-BE49-F238E27FC236}">
                  <a16:creationId xmlns:a16="http://schemas.microsoft.com/office/drawing/2014/main" id="{1D59FA54-EB66-3B23-FDD7-511782AD4ABB}"/>
                </a:ext>
              </a:extLst>
            </p:cNvPr>
            <p:cNvSpPr txBox="1">
              <a:spLocks/>
            </p:cNvSpPr>
            <p:nvPr/>
          </p:nvSpPr>
          <p:spPr>
            <a:xfrm>
              <a:off x="729945" y="3313282"/>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How do I return a product?</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How do I reset my account information?</a:t>
              </a:r>
            </a:p>
          </p:txBody>
        </p:sp>
        <p:sp>
          <p:nvSpPr>
            <p:cNvPr id="19" name="TextBox 18">
              <a:extLst>
                <a:ext uri="{FF2B5EF4-FFF2-40B4-BE49-F238E27FC236}">
                  <a16:creationId xmlns:a16="http://schemas.microsoft.com/office/drawing/2014/main" id="{C39FB488-8E6D-8B34-2E5C-445DED7A9D80}"/>
                </a:ext>
              </a:extLst>
            </p:cNvPr>
            <p:cNvSpPr txBox="1"/>
            <p:nvPr/>
          </p:nvSpPr>
          <p:spPr>
            <a:xfrm>
              <a:off x="588263" y="2981871"/>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your copilot</a:t>
              </a:r>
            </a:p>
          </p:txBody>
        </p:sp>
        <p:sp>
          <p:nvSpPr>
            <p:cNvPr id="20" name="TextBox 19">
              <a:extLst>
                <a:ext uri="{FF2B5EF4-FFF2-40B4-BE49-F238E27FC236}">
                  <a16:creationId xmlns:a16="http://schemas.microsoft.com/office/drawing/2014/main" id="{516D845C-823F-CDF7-0CEA-C10E481278A0}"/>
                </a:ext>
              </a:extLst>
            </p:cNvPr>
            <p:cNvSpPr txBox="1"/>
            <p:nvPr/>
          </p:nvSpPr>
          <p:spPr>
            <a:xfrm>
              <a:off x="588263" y="4215486"/>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Products/Services</a:t>
              </a:r>
            </a:p>
          </p:txBody>
        </p:sp>
        <p:sp>
          <p:nvSpPr>
            <p:cNvPr id="21" name="Text Placeholder 2">
              <a:extLst>
                <a:ext uri="{FF2B5EF4-FFF2-40B4-BE49-F238E27FC236}">
                  <a16:creationId xmlns:a16="http://schemas.microsoft.com/office/drawing/2014/main" id="{5BEE50A4-623C-4373-F4F5-A4D83B1BA546}"/>
                </a:ext>
              </a:extLst>
            </p:cNvPr>
            <p:cNvSpPr txBox="1">
              <a:spLocks/>
            </p:cNvSpPr>
            <p:nvPr/>
          </p:nvSpPr>
          <p:spPr>
            <a:xfrm>
              <a:off x="588263" y="4570849"/>
              <a:ext cx="2903350" cy="64633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Assist customers with product and service discovery based off your website.</a:t>
              </a:r>
            </a:p>
          </p:txBody>
        </p:sp>
        <p:sp>
          <p:nvSpPr>
            <p:cNvPr id="23" name="Rectangle: Rounded Corners 6">
              <a:extLst>
                <a:ext uri="{FF2B5EF4-FFF2-40B4-BE49-F238E27FC236}">
                  <a16:creationId xmlns:a16="http://schemas.microsoft.com/office/drawing/2014/main" id="{70BD2709-5932-B4DF-5591-A02847660444}"/>
                </a:ext>
                <a:ext uri="{C183D7F6-B498-43B3-948B-1728B52AA6E4}">
                  <adec:decorative xmlns:adec="http://schemas.microsoft.com/office/drawing/2017/decorative" val="1"/>
                </a:ext>
              </a:extLst>
            </p:cNvPr>
            <p:cNvSpPr/>
            <p:nvPr/>
          </p:nvSpPr>
          <p:spPr bwMode="auto">
            <a:xfrm>
              <a:off x="594448" y="5544832"/>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AB716AA9-B0D2-9BA3-ADAD-8CB4A64B4E4E}"/>
                </a:ext>
              </a:extLst>
            </p:cNvPr>
            <p:cNvGrpSpPr/>
            <p:nvPr/>
          </p:nvGrpSpPr>
          <p:grpSpPr>
            <a:xfrm>
              <a:off x="850430" y="6069633"/>
              <a:ext cx="2402081" cy="141171"/>
              <a:chOff x="844245" y="4354030"/>
              <a:chExt cx="2402081" cy="141171"/>
            </a:xfrm>
          </p:grpSpPr>
          <p:pic>
            <p:nvPicPr>
              <p:cNvPr id="25" name="Graphic 24">
                <a:extLst>
                  <a:ext uri="{FF2B5EF4-FFF2-40B4-BE49-F238E27FC236}">
                    <a16:creationId xmlns:a16="http://schemas.microsoft.com/office/drawing/2014/main" id="{DD27CA6B-D6E0-4DF2-4157-61FB4B243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26" name="Graphic 25">
                <a:extLst>
                  <a:ext uri="{FF2B5EF4-FFF2-40B4-BE49-F238E27FC236}">
                    <a16:creationId xmlns:a16="http://schemas.microsoft.com/office/drawing/2014/main" id="{724C6345-A72D-AC21-A583-499236764B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27" name="Graphic 26">
                <a:extLst>
                  <a:ext uri="{FF2B5EF4-FFF2-40B4-BE49-F238E27FC236}">
                    <a16:creationId xmlns:a16="http://schemas.microsoft.com/office/drawing/2014/main" id="{CDB029A2-8FA6-F3F1-1D21-16075DA9C7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28" name="Title 1">
              <a:extLst>
                <a:ext uri="{FF2B5EF4-FFF2-40B4-BE49-F238E27FC236}">
                  <a16:creationId xmlns:a16="http://schemas.microsoft.com/office/drawing/2014/main" id="{BA46572E-1689-08BE-2A25-54AE1373A75D}"/>
                </a:ext>
              </a:extLst>
            </p:cNvPr>
            <p:cNvSpPr txBox="1">
              <a:spLocks/>
            </p:cNvSpPr>
            <p:nvPr/>
          </p:nvSpPr>
          <p:spPr>
            <a:xfrm>
              <a:off x="736130" y="5633761"/>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What is the latest laptop? Can I fit it in my 15” backpack?</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p:txBody>
        </p:sp>
        <p:sp>
          <p:nvSpPr>
            <p:cNvPr id="29" name="TextBox 28">
              <a:extLst>
                <a:ext uri="{FF2B5EF4-FFF2-40B4-BE49-F238E27FC236}">
                  <a16:creationId xmlns:a16="http://schemas.microsoft.com/office/drawing/2014/main" id="{DCFCB896-106C-5AB7-BA24-DC0497235C2A}"/>
                </a:ext>
              </a:extLst>
            </p:cNvPr>
            <p:cNvSpPr txBox="1"/>
            <p:nvPr/>
          </p:nvSpPr>
          <p:spPr>
            <a:xfrm>
              <a:off x="594448" y="5302350"/>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your copilot</a:t>
              </a:r>
            </a:p>
          </p:txBody>
        </p:sp>
        <p:sp>
          <p:nvSpPr>
            <p:cNvPr id="30" name="TextBox 29">
              <a:extLst>
                <a:ext uri="{FF2B5EF4-FFF2-40B4-BE49-F238E27FC236}">
                  <a16:creationId xmlns:a16="http://schemas.microsoft.com/office/drawing/2014/main" id="{D4C7203F-3DD9-D96B-6FAF-E09721A1C492}"/>
                </a:ext>
              </a:extLst>
            </p:cNvPr>
            <p:cNvSpPr txBox="1"/>
            <p:nvPr/>
          </p:nvSpPr>
          <p:spPr>
            <a:xfrm>
              <a:off x="4152283" y="1678463"/>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Supplier Interaction</a:t>
              </a:r>
            </a:p>
          </p:txBody>
        </p:sp>
        <p:sp>
          <p:nvSpPr>
            <p:cNvPr id="31" name="Text Placeholder 2">
              <a:extLst>
                <a:ext uri="{FF2B5EF4-FFF2-40B4-BE49-F238E27FC236}">
                  <a16:creationId xmlns:a16="http://schemas.microsoft.com/office/drawing/2014/main" id="{E93C5F23-BB2F-9CE9-668C-C1F2C6E05C82}"/>
                </a:ext>
              </a:extLst>
            </p:cNvPr>
            <p:cNvSpPr txBox="1">
              <a:spLocks/>
            </p:cNvSpPr>
            <p:nvPr/>
          </p:nvSpPr>
          <p:spPr>
            <a:xfrm>
              <a:off x="4152283" y="2033826"/>
              <a:ext cx="2903350" cy="861774"/>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Facilitate communication between businesses and their suppliers, managing orders and track shipments.</a:t>
              </a:r>
            </a:p>
          </p:txBody>
        </p:sp>
        <p:sp>
          <p:nvSpPr>
            <p:cNvPr id="32" name="Rectangle: Rounded Corners 6">
              <a:extLst>
                <a:ext uri="{FF2B5EF4-FFF2-40B4-BE49-F238E27FC236}">
                  <a16:creationId xmlns:a16="http://schemas.microsoft.com/office/drawing/2014/main" id="{F1E19A86-09F7-C9F9-FA0F-F9FC1DAD1AAA}"/>
                </a:ext>
                <a:ext uri="{C183D7F6-B498-43B3-948B-1728B52AA6E4}">
                  <adec:decorative xmlns:adec="http://schemas.microsoft.com/office/drawing/2017/decorative" val="1"/>
                </a:ext>
              </a:extLst>
            </p:cNvPr>
            <p:cNvSpPr/>
            <p:nvPr/>
          </p:nvSpPr>
          <p:spPr bwMode="auto">
            <a:xfrm>
              <a:off x="4152283" y="3224353"/>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DD1EA461-8477-CA9E-047E-221CB43C0F55}"/>
                </a:ext>
              </a:extLst>
            </p:cNvPr>
            <p:cNvGrpSpPr/>
            <p:nvPr/>
          </p:nvGrpSpPr>
          <p:grpSpPr>
            <a:xfrm>
              <a:off x="4408265" y="3749154"/>
              <a:ext cx="2402081" cy="141171"/>
              <a:chOff x="844245" y="4354030"/>
              <a:chExt cx="2402081" cy="141171"/>
            </a:xfrm>
          </p:grpSpPr>
          <p:pic>
            <p:nvPicPr>
              <p:cNvPr id="34" name="Graphic 33">
                <a:extLst>
                  <a:ext uri="{FF2B5EF4-FFF2-40B4-BE49-F238E27FC236}">
                    <a16:creationId xmlns:a16="http://schemas.microsoft.com/office/drawing/2014/main" id="{435AE373-F3C5-9B4E-1AFC-D17A199654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35" name="Graphic 34">
                <a:extLst>
                  <a:ext uri="{FF2B5EF4-FFF2-40B4-BE49-F238E27FC236}">
                    <a16:creationId xmlns:a16="http://schemas.microsoft.com/office/drawing/2014/main" id="{CB03320A-6C65-6146-A9E4-B47834A50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36" name="Graphic 35">
                <a:extLst>
                  <a:ext uri="{FF2B5EF4-FFF2-40B4-BE49-F238E27FC236}">
                    <a16:creationId xmlns:a16="http://schemas.microsoft.com/office/drawing/2014/main" id="{4C9666C2-193A-F43F-3CCF-AC0780ABC1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37" name="Title 1">
              <a:extLst>
                <a:ext uri="{FF2B5EF4-FFF2-40B4-BE49-F238E27FC236}">
                  <a16:creationId xmlns:a16="http://schemas.microsoft.com/office/drawing/2014/main" id="{3B9FFC9C-7956-128E-FAF5-A3E6AC6AD970}"/>
                </a:ext>
              </a:extLst>
            </p:cNvPr>
            <p:cNvSpPr txBox="1">
              <a:spLocks/>
            </p:cNvSpPr>
            <p:nvPr/>
          </p:nvSpPr>
          <p:spPr>
            <a:xfrm>
              <a:off x="4293965" y="3313282"/>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What’s the status of our latest component order?</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0A3F19B6-A863-6C73-C0C2-D15CD35B0805}"/>
                </a:ext>
              </a:extLst>
            </p:cNvPr>
            <p:cNvSpPr txBox="1"/>
            <p:nvPr/>
          </p:nvSpPr>
          <p:spPr>
            <a:xfrm>
              <a:off x="4152283" y="2981871"/>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your copilot</a:t>
              </a:r>
            </a:p>
          </p:txBody>
        </p:sp>
        <p:sp>
          <p:nvSpPr>
            <p:cNvPr id="39" name="TextBox 38">
              <a:extLst>
                <a:ext uri="{FF2B5EF4-FFF2-40B4-BE49-F238E27FC236}">
                  <a16:creationId xmlns:a16="http://schemas.microsoft.com/office/drawing/2014/main" id="{7628F12B-618A-A287-7F07-6CAE8CB98DBF}"/>
                </a:ext>
              </a:extLst>
            </p:cNvPr>
            <p:cNvSpPr txBox="1"/>
            <p:nvPr/>
          </p:nvSpPr>
          <p:spPr>
            <a:xfrm>
              <a:off x="4152283" y="4215486"/>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Lead qualification</a:t>
              </a:r>
            </a:p>
          </p:txBody>
        </p:sp>
        <p:sp>
          <p:nvSpPr>
            <p:cNvPr id="40" name="Text Placeholder 2">
              <a:extLst>
                <a:ext uri="{FF2B5EF4-FFF2-40B4-BE49-F238E27FC236}">
                  <a16:creationId xmlns:a16="http://schemas.microsoft.com/office/drawing/2014/main" id="{64D06BD4-E114-7E8A-D07F-AA46D55B6B38}"/>
                </a:ext>
              </a:extLst>
            </p:cNvPr>
            <p:cNvSpPr txBox="1">
              <a:spLocks/>
            </p:cNvSpPr>
            <p:nvPr/>
          </p:nvSpPr>
          <p:spPr>
            <a:xfrm>
              <a:off x="4152283" y="4570849"/>
              <a:ext cx="2903350" cy="64633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Qualify leads by asking relevant questions and then route them to the appropriate sales representative.</a:t>
              </a:r>
            </a:p>
          </p:txBody>
        </p:sp>
        <p:sp>
          <p:nvSpPr>
            <p:cNvPr id="41" name="Rectangle: Rounded Corners 6">
              <a:extLst>
                <a:ext uri="{FF2B5EF4-FFF2-40B4-BE49-F238E27FC236}">
                  <a16:creationId xmlns:a16="http://schemas.microsoft.com/office/drawing/2014/main" id="{1E182A74-530F-9BBF-87B8-1F474BDF0238}"/>
                </a:ext>
                <a:ext uri="{C183D7F6-B498-43B3-948B-1728B52AA6E4}">
                  <adec:decorative xmlns:adec="http://schemas.microsoft.com/office/drawing/2017/decorative" val="1"/>
                </a:ext>
              </a:extLst>
            </p:cNvPr>
            <p:cNvSpPr/>
            <p:nvPr/>
          </p:nvSpPr>
          <p:spPr bwMode="auto">
            <a:xfrm>
              <a:off x="4158468" y="5544832"/>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 name="Group 41">
              <a:extLst>
                <a:ext uri="{FF2B5EF4-FFF2-40B4-BE49-F238E27FC236}">
                  <a16:creationId xmlns:a16="http://schemas.microsoft.com/office/drawing/2014/main" id="{215FED6D-3A88-B362-2206-80A0710DFAC8}"/>
                </a:ext>
              </a:extLst>
            </p:cNvPr>
            <p:cNvGrpSpPr/>
            <p:nvPr/>
          </p:nvGrpSpPr>
          <p:grpSpPr>
            <a:xfrm>
              <a:off x="4414450" y="6069633"/>
              <a:ext cx="2402081" cy="141171"/>
              <a:chOff x="844245" y="4354030"/>
              <a:chExt cx="2402081" cy="141171"/>
            </a:xfrm>
          </p:grpSpPr>
          <p:pic>
            <p:nvPicPr>
              <p:cNvPr id="43" name="Graphic 42">
                <a:extLst>
                  <a:ext uri="{FF2B5EF4-FFF2-40B4-BE49-F238E27FC236}">
                    <a16:creationId xmlns:a16="http://schemas.microsoft.com/office/drawing/2014/main" id="{C61494AE-0FA6-4734-538E-8960595F84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44" name="Graphic 43">
                <a:extLst>
                  <a:ext uri="{FF2B5EF4-FFF2-40B4-BE49-F238E27FC236}">
                    <a16:creationId xmlns:a16="http://schemas.microsoft.com/office/drawing/2014/main" id="{EB306622-5B1F-2581-9AA2-F5CF0E2682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45" name="Graphic 44">
                <a:extLst>
                  <a:ext uri="{FF2B5EF4-FFF2-40B4-BE49-F238E27FC236}">
                    <a16:creationId xmlns:a16="http://schemas.microsoft.com/office/drawing/2014/main" id="{8EF3F347-CFF7-F7BA-3FF5-4217322AD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46" name="Title 1">
              <a:extLst>
                <a:ext uri="{FF2B5EF4-FFF2-40B4-BE49-F238E27FC236}">
                  <a16:creationId xmlns:a16="http://schemas.microsoft.com/office/drawing/2014/main" id="{14A1C23F-46E5-AB7E-2ACA-009B1D9B48A5}"/>
                </a:ext>
              </a:extLst>
            </p:cNvPr>
            <p:cNvSpPr txBox="1">
              <a:spLocks/>
            </p:cNvSpPr>
            <p:nvPr/>
          </p:nvSpPr>
          <p:spPr>
            <a:xfrm>
              <a:off x="4300150" y="5633761"/>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Can you provide me with information on your bulk pricing for office supplies?</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5C0B6B35-DE59-962B-B17A-F058AA3E140C}"/>
                </a:ext>
              </a:extLst>
            </p:cNvPr>
            <p:cNvSpPr txBox="1"/>
            <p:nvPr/>
          </p:nvSpPr>
          <p:spPr>
            <a:xfrm>
              <a:off x="4158468" y="5302350"/>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your copilot</a:t>
              </a:r>
            </a:p>
          </p:txBody>
        </p:sp>
        <p:sp>
          <p:nvSpPr>
            <p:cNvPr id="57" name="TextBox 56">
              <a:extLst>
                <a:ext uri="{FF2B5EF4-FFF2-40B4-BE49-F238E27FC236}">
                  <a16:creationId xmlns:a16="http://schemas.microsoft.com/office/drawing/2014/main" id="{D914CC9A-0947-0FFB-85C1-4336AE961465}"/>
                </a:ext>
              </a:extLst>
            </p:cNvPr>
            <p:cNvSpPr txBox="1"/>
            <p:nvPr/>
          </p:nvSpPr>
          <p:spPr>
            <a:xfrm>
              <a:off x="7713465" y="1678463"/>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Human Resources</a:t>
              </a:r>
            </a:p>
          </p:txBody>
        </p:sp>
        <p:sp>
          <p:nvSpPr>
            <p:cNvPr id="58" name="Text Placeholder 2">
              <a:extLst>
                <a:ext uri="{FF2B5EF4-FFF2-40B4-BE49-F238E27FC236}">
                  <a16:creationId xmlns:a16="http://schemas.microsoft.com/office/drawing/2014/main" id="{F190806E-3678-4B46-146A-5E5EED004CDD}"/>
                </a:ext>
              </a:extLst>
            </p:cNvPr>
            <p:cNvSpPr txBox="1">
              <a:spLocks/>
            </p:cNvSpPr>
            <p:nvPr/>
          </p:nvSpPr>
          <p:spPr>
            <a:xfrm>
              <a:off x="7713465" y="2033826"/>
              <a:ext cx="2903350" cy="430887"/>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Interface with your ERP/HR systems to simplify processes. </a:t>
              </a:r>
            </a:p>
          </p:txBody>
        </p:sp>
        <p:sp>
          <p:nvSpPr>
            <p:cNvPr id="59" name="Rectangle: Rounded Corners 6">
              <a:extLst>
                <a:ext uri="{FF2B5EF4-FFF2-40B4-BE49-F238E27FC236}">
                  <a16:creationId xmlns:a16="http://schemas.microsoft.com/office/drawing/2014/main" id="{C090C676-8599-C319-C318-052ABE4B1554}"/>
                </a:ext>
                <a:ext uri="{C183D7F6-B498-43B3-948B-1728B52AA6E4}">
                  <adec:decorative xmlns:adec="http://schemas.microsoft.com/office/drawing/2017/decorative" val="1"/>
                </a:ext>
              </a:extLst>
            </p:cNvPr>
            <p:cNvSpPr/>
            <p:nvPr/>
          </p:nvSpPr>
          <p:spPr bwMode="auto">
            <a:xfrm>
              <a:off x="7713465" y="2792553"/>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a:extLst>
                <a:ext uri="{FF2B5EF4-FFF2-40B4-BE49-F238E27FC236}">
                  <a16:creationId xmlns:a16="http://schemas.microsoft.com/office/drawing/2014/main" id="{A968F594-8F47-7408-F327-6F54E59BED85}"/>
                </a:ext>
              </a:extLst>
            </p:cNvPr>
            <p:cNvGrpSpPr/>
            <p:nvPr/>
          </p:nvGrpSpPr>
          <p:grpSpPr>
            <a:xfrm>
              <a:off x="7969447" y="3317354"/>
              <a:ext cx="2402081" cy="141171"/>
              <a:chOff x="844245" y="4354030"/>
              <a:chExt cx="2402081" cy="141171"/>
            </a:xfrm>
          </p:grpSpPr>
          <p:pic>
            <p:nvPicPr>
              <p:cNvPr id="61" name="Graphic 60">
                <a:extLst>
                  <a:ext uri="{FF2B5EF4-FFF2-40B4-BE49-F238E27FC236}">
                    <a16:creationId xmlns:a16="http://schemas.microsoft.com/office/drawing/2014/main" id="{39D180D4-C99B-B65D-6701-601F7126EC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62" name="Graphic 61">
                <a:extLst>
                  <a:ext uri="{FF2B5EF4-FFF2-40B4-BE49-F238E27FC236}">
                    <a16:creationId xmlns:a16="http://schemas.microsoft.com/office/drawing/2014/main" id="{747D5D49-B2FD-BA7C-2633-318C0EE49A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63" name="Graphic 62">
                <a:extLst>
                  <a:ext uri="{FF2B5EF4-FFF2-40B4-BE49-F238E27FC236}">
                    <a16:creationId xmlns:a16="http://schemas.microsoft.com/office/drawing/2014/main" id="{62BF350C-7C11-03F4-0C5B-E54EA2230F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64" name="Title 1">
              <a:extLst>
                <a:ext uri="{FF2B5EF4-FFF2-40B4-BE49-F238E27FC236}">
                  <a16:creationId xmlns:a16="http://schemas.microsoft.com/office/drawing/2014/main" id="{C707BB9C-DEB2-FB6B-BBF0-C48C8CD95968}"/>
                </a:ext>
              </a:extLst>
            </p:cNvPr>
            <p:cNvSpPr txBox="1">
              <a:spLocks/>
            </p:cNvSpPr>
            <p:nvPr/>
          </p:nvSpPr>
          <p:spPr>
            <a:xfrm>
              <a:off x="7855147" y="2881482"/>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Start the onboarding process and required tasks for new colleague</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p:txBody>
        </p:sp>
        <p:sp>
          <p:nvSpPr>
            <p:cNvPr id="65" name="TextBox 64">
              <a:extLst>
                <a:ext uri="{FF2B5EF4-FFF2-40B4-BE49-F238E27FC236}">
                  <a16:creationId xmlns:a16="http://schemas.microsoft.com/office/drawing/2014/main" id="{5594AFCF-1B54-DE31-30F6-B9992F5553DD}"/>
                </a:ext>
              </a:extLst>
            </p:cNvPr>
            <p:cNvSpPr txBox="1"/>
            <p:nvPr/>
          </p:nvSpPr>
          <p:spPr>
            <a:xfrm>
              <a:off x="7713465" y="2550071"/>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your copilot</a:t>
              </a:r>
            </a:p>
          </p:txBody>
        </p:sp>
        <p:sp>
          <p:nvSpPr>
            <p:cNvPr id="66" name="TextBox 65">
              <a:extLst>
                <a:ext uri="{FF2B5EF4-FFF2-40B4-BE49-F238E27FC236}">
                  <a16:creationId xmlns:a16="http://schemas.microsoft.com/office/drawing/2014/main" id="{80227460-651B-5931-71CD-993C8F39358F}"/>
                </a:ext>
              </a:extLst>
            </p:cNvPr>
            <p:cNvSpPr txBox="1"/>
            <p:nvPr/>
          </p:nvSpPr>
          <p:spPr>
            <a:xfrm>
              <a:off x="7713465" y="3783686"/>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Expense Management</a:t>
              </a:r>
            </a:p>
          </p:txBody>
        </p:sp>
        <p:sp>
          <p:nvSpPr>
            <p:cNvPr id="67" name="Text Placeholder 2">
              <a:extLst>
                <a:ext uri="{FF2B5EF4-FFF2-40B4-BE49-F238E27FC236}">
                  <a16:creationId xmlns:a16="http://schemas.microsoft.com/office/drawing/2014/main" id="{38CCBFA6-604D-0352-9374-D76DEBC93C14}"/>
                </a:ext>
              </a:extLst>
            </p:cNvPr>
            <p:cNvSpPr txBox="1">
              <a:spLocks/>
            </p:cNvSpPr>
            <p:nvPr/>
          </p:nvSpPr>
          <p:spPr>
            <a:xfrm>
              <a:off x="7713465" y="4139049"/>
              <a:ext cx="2903350" cy="64633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Interface with your ERP systems to streamline your finance or resource planning processes. </a:t>
              </a:r>
            </a:p>
          </p:txBody>
        </p:sp>
        <p:sp>
          <p:nvSpPr>
            <p:cNvPr id="68" name="Rectangle: Rounded Corners 6">
              <a:extLst>
                <a:ext uri="{FF2B5EF4-FFF2-40B4-BE49-F238E27FC236}">
                  <a16:creationId xmlns:a16="http://schemas.microsoft.com/office/drawing/2014/main" id="{7B98FE60-3DD8-7A8E-DFBB-BB8DF86E8C9F}"/>
                </a:ext>
                <a:ext uri="{C183D7F6-B498-43B3-948B-1728B52AA6E4}">
                  <adec:decorative xmlns:adec="http://schemas.microsoft.com/office/drawing/2017/decorative" val="1"/>
                </a:ext>
              </a:extLst>
            </p:cNvPr>
            <p:cNvSpPr/>
            <p:nvPr/>
          </p:nvSpPr>
          <p:spPr bwMode="auto">
            <a:xfrm>
              <a:off x="7719650" y="5113032"/>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9" name="Group 68">
              <a:extLst>
                <a:ext uri="{FF2B5EF4-FFF2-40B4-BE49-F238E27FC236}">
                  <a16:creationId xmlns:a16="http://schemas.microsoft.com/office/drawing/2014/main" id="{81EF830A-5A74-ABD5-C848-DCAFD07DAFAA}"/>
                </a:ext>
              </a:extLst>
            </p:cNvPr>
            <p:cNvGrpSpPr/>
            <p:nvPr/>
          </p:nvGrpSpPr>
          <p:grpSpPr>
            <a:xfrm>
              <a:off x="7975632" y="5637833"/>
              <a:ext cx="2402081" cy="141171"/>
              <a:chOff x="844245" y="4354030"/>
              <a:chExt cx="2402081" cy="141171"/>
            </a:xfrm>
          </p:grpSpPr>
          <p:pic>
            <p:nvPicPr>
              <p:cNvPr id="70" name="Graphic 69">
                <a:extLst>
                  <a:ext uri="{FF2B5EF4-FFF2-40B4-BE49-F238E27FC236}">
                    <a16:creationId xmlns:a16="http://schemas.microsoft.com/office/drawing/2014/main" id="{24FFCBB7-A6BD-7B5B-0B39-76A3651476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71" name="Graphic 70">
                <a:extLst>
                  <a:ext uri="{FF2B5EF4-FFF2-40B4-BE49-F238E27FC236}">
                    <a16:creationId xmlns:a16="http://schemas.microsoft.com/office/drawing/2014/main" id="{F645BCE5-4001-9DE3-B75F-B807E31737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72" name="Graphic 71">
                <a:extLst>
                  <a:ext uri="{FF2B5EF4-FFF2-40B4-BE49-F238E27FC236}">
                    <a16:creationId xmlns:a16="http://schemas.microsoft.com/office/drawing/2014/main" id="{6AC70C11-4611-13EB-C9A1-A92C0D1142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73" name="Title 1">
              <a:extLst>
                <a:ext uri="{FF2B5EF4-FFF2-40B4-BE49-F238E27FC236}">
                  <a16:creationId xmlns:a16="http://schemas.microsoft.com/office/drawing/2014/main" id="{EBE628DD-3A3A-2742-23A8-F2629BDE2A92}"/>
                </a:ext>
              </a:extLst>
            </p:cNvPr>
            <p:cNvSpPr txBox="1">
              <a:spLocks/>
            </p:cNvSpPr>
            <p:nvPr/>
          </p:nvSpPr>
          <p:spPr>
            <a:xfrm>
              <a:off x="7861332" y="5201961"/>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Send me a list of pending expenses from this week. </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p:txBody>
        </p:sp>
        <p:sp>
          <p:nvSpPr>
            <p:cNvPr id="74" name="TextBox 73">
              <a:extLst>
                <a:ext uri="{FF2B5EF4-FFF2-40B4-BE49-F238E27FC236}">
                  <a16:creationId xmlns:a16="http://schemas.microsoft.com/office/drawing/2014/main" id="{2027F44C-1E59-032C-6BC2-C98F67C8E281}"/>
                </a:ext>
              </a:extLst>
            </p:cNvPr>
            <p:cNvSpPr txBox="1"/>
            <p:nvPr/>
          </p:nvSpPr>
          <p:spPr>
            <a:xfrm>
              <a:off x="7719650" y="4870550"/>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Copilot</a:t>
              </a:r>
            </a:p>
          </p:txBody>
        </p:sp>
        <p:sp>
          <p:nvSpPr>
            <p:cNvPr id="75" name="TextBox 74">
              <a:extLst>
                <a:ext uri="{FF2B5EF4-FFF2-40B4-BE49-F238E27FC236}">
                  <a16:creationId xmlns:a16="http://schemas.microsoft.com/office/drawing/2014/main" id="{44B4B7E0-214C-3B47-BB64-0AB9C27DAC2C}"/>
                </a:ext>
              </a:extLst>
            </p:cNvPr>
            <p:cNvSpPr txBox="1"/>
            <p:nvPr/>
          </p:nvSpPr>
          <p:spPr>
            <a:xfrm>
              <a:off x="7713465" y="5965251"/>
              <a:ext cx="2963997" cy="48474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FFFFFF"/>
                  </a:solidFill>
                  <a:effectLst/>
                  <a:uLnTx/>
                  <a:uFillTx/>
                  <a:latin typeface="Segoe UI"/>
                  <a:ea typeface="+mn-ea"/>
                  <a:cs typeface="+mn-cs"/>
                </a:rPr>
                <a:t>An employee can have a Copilot for M365 license and still want a custom copilot. Audiences typically without Copilot for M365 like frontline workers.</a:t>
              </a:r>
            </a:p>
          </p:txBody>
        </p:sp>
        <p:sp>
          <p:nvSpPr>
            <p:cNvPr id="77" name="Right Bracket 76">
              <a:extLst>
                <a:ext uri="{FF2B5EF4-FFF2-40B4-BE49-F238E27FC236}">
                  <a16:creationId xmlns:a16="http://schemas.microsoft.com/office/drawing/2014/main" id="{7C21FAB3-41A1-000F-FCCF-33A8340A9280}"/>
                </a:ext>
              </a:extLst>
            </p:cNvPr>
            <p:cNvSpPr/>
            <p:nvPr/>
          </p:nvSpPr>
          <p:spPr>
            <a:xfrm>
              <a:off x="10808478" y="1729263"/>
              <a:ext cx="130555" cy="1878128"/>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Right Bracket 78">
              <a:extLst>
                <a:ext uri="{FF2B5EF4-FFF2-40B4-BE49-F238E27FC236}">
                  <a16:creationId xmlns:a16="http://schemas.microsoft.com/office/drawing/2014/main" id="{EFF3EB09-E29B-A90E-0B7A-1B467233F42B}"/>
                </a:ext>
              </a:extLst>
            </p:cNvPr>
            <p:cNvSpPr/>
            <p:nvPr/>
          </p:nvSpPr>
          <p:spPr>
            <a:xfrm>
              <a:off x="10814663" y="3835861"/>
              <a:ext cx="118778" cy="2078590"/>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ACFCA0FB-4EE3-8B1E-8ED7-50E8773F6E01}"/>
                </a:ext>
              </a:extLst>
            </p:cNvPr>
            <p:cNvSpPr txBox="1"/>
            <p:nvPr/>
          </p:nvSpPr>
          <p:spPr>
            <a:xfrm>
              <a:off x="11144003" y="1754884"/>
              <a:ext cx="215444" cy="1878128"/>
            </a:xfrm>
            <a:prstGeom prst="rect">
              <a:avLst/>
            </a:prstGeom>
            <a:noFill/>
          </p:spPr>
          <p:txBody>
            <a:bodyPr vert="vert"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your own copilot</a:t>
              </a:r>
            </a:p>
          </p:txBody>
        </p:sp>
        <p:sp>
          <p:nvSpPr>
            <p:cNvPr id="81" name="TextBox 80">
              <a:extLst>
                <a:ext uri="{FF2B5EF4-FFF2-40B4-BE49-F238E27FC236}">
                  <a16:creationId xmlns:a16="http://schemas.microsoft.com/office/drawing/2014/main" id="{1953F2A9-59C0-EA01-683D-41BFD2960B17}"/>
                </a:ext>
              </a:extLst>
            </p:cNvPr>
            <p:cNvSpPr txBox="1"/>
            <p:nvPr/>
          </p:nvSpPr>
          <p:spPr>
            <a:xfrm>
              <a:off x="11144003" y="3931486"/>
              <a:ext cx="215444" cy="1878128"/>
            </a:xfrm>
            <a:prstGeom prst="rect">
              <a:avLst/>
            </a:prstGeom>
            <a:noFill/>
          </p:spPr>
          <p:txBody>
            <a:bodyPr vert="vert"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Extensibility</a:t>
              </a:r>
            </a:p>
          </p:txBody>
        </p:sp>
      </p:grpSp>
    </p:spTree>
    <p:extLst>
      <p:ext uri="{BB962C8B-B14F-4D97-AF65-F5344CB8AC3E}">
        <p14:creationId xmlns:p14="http://schemas.microsoft.com/office/powerpoint/2010/main" val="12483204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B49EBB31-BFF3-1650-7F0C-60DC3CFAE72F}"/>
              </a:ext>
            </a:extLst>
          </p:cNvPr>
          <p:cNvSpPr/>
          <p:nvPr/>
        </p:nvSpPr>
        <p:spPr bwMode="auto">
          <a:xfrm>
            <a:off x="0" y="0"/>
            <a:ext cx="12192000" cy="2805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9" name="Rectangle: Top Corners Rounded 1028">
            <a:extLst>
              <a:ext uri="{FF2B5EF4-FFF2-40B4-BE49-F238E27FC236}">
                <a16:creationId xmlns:a16="http://schemas.microsoft.com/office/drawing/2014/main" id="{E7D6B360-3C48-10A0-F5FD-9993C8496D99}"/>
              </a:ext>
            </a:extLst>
          </p:cNvPr>
          <p:cNvSpPr/>
          <p:nvPr/>
        </p:nvSpPr>
        <p:spPr bwMode="auto">
          <a:xfrm rot="16200000">
            <a:off x="3756837" y="-2034366"/>
            <a:ext cx="5082366" cy="11787965"/>
          </a:xfrm>
          <a:prstGeom prst="round2SameRect">
            <a:avLst>
              <a:gd name="adj1" fmla="val 3299"/>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3" name="Rectangle: Top Corners Rounded 1032">
            <a:extLst>
              <a:ext uri="{FF2B5EF4-FFF2-40B4-BE49-F238E27FC236}">
                <a16:creationId xmlns:a16="http://schemas.microsoft.com/office/drawing/2014/main" id="{D2D41686-8B71-C0E8-1631-30675237F77C}"/>
              </a:ext>
            </a:extLst>
          </p:cNvPr>
          <p:cNvSpPr/>
          <p:nvPr/>
        </p:nvSpPr>
        <p:spPr bwMode="auto">
          <a:xfrm rot="16200000">
            <a:off x="8089894" y="886457"/>
            <a:ext cx="4718107" cy="3476166"/>
          </a:xfrm>
          <a:prstGeom prst="round2SameRect">
            <a:avLst>
              <a:gd name="adj1" fmla="val 11031"/>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76A57F11-9C91-72B4-E4DB-9186D4B096E0}"/>
              </a:ext>
            </a:extLst>
          </p:cNvPr>
          <p:cNvSpPr>
            <a:spLocks noGrp="1"/>
          </p:cNvSpPr>
          <p:nvPr>
            <p:ph type="title"/>
          </p:nvPr>
        </p:nvSpPr>
        <p:spPr/>
        <p:txBody>
          <a:bodyPr/>
          <a:lstStyle/>
          <a:p>
            <a:r>
              <a:rPr kumimoji="0" lang="en-US" sz="3600" b="0" i="0" u="none" strike="noStrike" kern="1200" cap="none" spc="-50" normalizeH="0" baseline="0" noProof="0">
                <a:ln w="3175">
                  <a:noFill/>
                </a:ln>
                <a:effectLst/>
                <a:uLnTx/>
                <a:uFillTx/>
                <a:latin typeface="Segoe UI Semibold"/>
                <a:ea typeface="+mn-ea"/>
                <a:cs typeface="Segoe UI"/>
              </a:rPr>
              <a:t>Generative AI is changing bot building</a:t>
            </a:r>
            <a:endParaRPr lang="en-US"/>
          </a:p>
        </p:txBody>
      </p:sp>
      <p:grpSp>
        <p:nvGrpSpPr>
          <p:cNvPr id="124" name="Group 123">
            <a:extLst>
              <a:ext uri="{FF2B5EF4-FFF2-40B4-BE49-F238E27FC236}">
                <a16:creationId xmlns:a16="http://schemas.microsoft.com/office/drawing/2014/main" id="{53DEFD43-3F5C-D763-09DD-D83102136392}"/>
              </a:ext>
            </a:extLst>
          </p:cNvPr>
          <p:cNvGrpSpPr/>
          <p:nvPr/>
        </p:nvGrpSpPr>
        <p:grpSpPr>
          <a:xfrm>
            <a:off x="626835" y="1875203"/>
            <a:ext cx="8887078" cy="4432458"/>
            <a:chOff x="810810" y="1434621"/>
            <a:chExt cx="10149586" cy="5062137"/>
          </a:xfrm>
        </p:grpSpPr>
        <p:sp>
          <p:nvSpPr>
            <p:cNvPr id="104" name="Graphic 4">
              <a:extLst>
                <a:ext uri="{FF2B5EF4-FFF2-40B4-BE49-F238E27FC236}">
                  <a16:creationId xmlns:a16="http://schemas.microsoft.com/office/drawing/2014/main" id="{60D3D2F3-EE9D-6262-E4AC-F4972679A3D6}"/>
                </a:ext>
              </a:extLst>
            </p:cNvPr>
            <p:cNvSpPr/>
            <p:nvPr/>
          </p:nvSpPr>
          <p:spPr>
            <a:xfrm>
              <a:off x="1231604" y="1434621"/>
              <a:ext cx="9728791" cy="4690666"/>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gradFill flip="none" rotWithShape="1">
              <a:gsLst>
                <a:gs pos="0">
                  <a:srgbClr val="0B556A"/>
                </a:gs>
                <a:gs pos="46000">
                  <a:srgbClr val="4CCBED"/>
                </a:gs>
              </a:gsLst>
              <a:lin ang="0" scaled="1"/>
              <a:tileRect/>
            </a:gradFill>
            <a:ln w="212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3819EED4-C776-CD14-57AF-06909A997D2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1223548" y="1444348"/>
              <a:ext cx="2057521" cy="4679629"/>
            </a:xfrm>
            <a:prstGeom prst="rect">
              <a:avLst/>
            </a:prstGeom>
          </p:spPr>
        </p:pic>
        <p:pic>
          <p:nvPicPr>
            <p:cNvPr id="108" name="Graphic 107">
              <a:extLst>
                <a:ext uri="{FF2B5EF4-FFF2-40B4-BE49-F238E27FC236}">
                  <a16:creationId xmlns:a16="http://schemas.microsoft.com/office/drawing/2014/main" id="{2D51F499-9B88-4055-CED1-3C5F513222E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3280418" y="1445659"/>
              <a:ext cx="7679978" cy="4697085"/>
            </a:xfrm>
            <a:prstGeom prst="rect">
              <a:avLst/>
            </a:prstGeom>
          </p:spPr>
        </p:pic>
        <p:sp>
          <p:nvSpPr>
            <p:cNvPr id="109" name="正方形/長方形 43">
              <a:extLst>
                <a:ext uri="{FF2B5EF4-FFF2-40B4-BE49-F238E27FC236}">
                  <a16:creationId xmlns:a16="http://schemas.microsoft.com/office/drawing/2014/main" id="{2BD3AAFD-F25D-84AC-CE57-78820D506513}"/>
                </a:ext>
              </a:extLst>
            </p:cNvPr>
            <p:cNvSpPr/>
            <p:nvPr/>
          </p:nvSpPr>
          <p:spPr>
            <a:xfrm>
              <a:off x="4991208" y="6214144"/>
              <a:ext cx="1288832" cy="28261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TOPICS BUILT</a:t>
              </a:r>
              <a:endParaRPr kumimoji="0" lang="ja-JP" altLang="en-US"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endParaRPr>
            </a:p>
          </p:txBody>
        </p:sp>
        <p:sp>
          <p:nvSpPr>
            <p:cNvPr id="110" name="正方形/長方形 43">
              <a:extLst>
                <a:ext uri="{FF2B5EF4-FFF2-40B4-BE49-F238E27FC236}">
                  <a16:creationId xmlns:a16="http://schemas.microsoft.com/office/drawing/2014/main" id="{310C1D22-CF18-2D9E-563C-F108709FD283}"/>
                </a:ext>
              </a:extLst>
            </p:cNvPr>
            <p:cNvSpPr/>
            <p:nvPr/>
          </p:nvSpPr>
          <p:spPr>
            <a:xfrm rot="16200000">
              <a:off x="-81602" y="3972859"/>
              <a:ext cx="2075026" cy="29020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BUSINESS CRITICALITY</a:t>
              </a:r>
            </a:p>
          </p:txBody>
        </p:sp>
        <p:sp>
          <p:nvSpPr>
            <p:cNvPr id="111" name="テキスト ボックス 33">
              <a:extLst>
                <a:ext uri="{FF2B5EF4-FFF2-40B4-BE49-F238E27FC236}">
                  <a16:creationId xmlns:a16="http://schemas.microsoft.com/office/drawing/2014/main" id="{064B25CD-C23D-C70D-8164-6E46AE800DA0}"/>
                </a:ext>
              </a:extLst>
            </p:cNvPr>
            <p:cNvSpPr txBox="1"/>
            <p:nvPr/>
          </p:nvSpPr>
          <p:spPr>
            <a:xfrm>
              <a:off x="1362959" y="5649742"/>
              <a:ext cx="1378250"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Time spent hand-building topics</a:t>
              </a:r>
            </a:p>
          </p:txBody>
        </p:sp>
        <p:sp>
          <p:nvSpPr>
            <p:cNvPr id="112" name="テキスト ボックス 33">
              <a:extLst>
                <a:ext uri="{FF2B5EF4-FFF2-40B4-BE49-F238E27FC236}">
                  <a16:creationId xmlns:a16="http://schemas.microsoft.com/office/drawing/2014/main" id="{B9F71D6A-5179-1059-6276-2AF883737A87}"/>
                </a:ext>
              </a:extLst>
            </p:cNvPr>
            <p:cNvSpPr txBox="1"/>
            <p:nvPr/>
          </p:nvSpPr>
          <p:spPr>
            <a:xfrm>
              <a:off x="3455948" y="5649742"/>
              <a:ext cx="1535259" cy="3768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Conversations missed or escalated</a:t>
              </a:r>
            </a:p>
          </p:txBody>
        </p:sp>
        <p:sp>
          <p:nvSpPr>
            <p:cNvPr id="113" name="Rectangle: Rounded Corners 112">
              <a:extLst>
                <a:ext uri="{FF2B5EF4-FFF2-40B4-BE49-F238E27FC236}">
                  <a16:creationId xmlns:a16="http://schemas.microsoft.com/office/drawing/2014/main" id="{572A2A16-A7C4-452B-8046-A7AABD424BD1}"/>
                </a:ext>
              </a:extLst>
            </p:cNvPr>
            <p:cNvSpPr/>
            <p:nvPr/>
          </p:nvSpPr>
          <p:spPr bwMode="auto">
            <a:xfrm>
              <a:off x="5411704" y="4320823"/>
              <a:ext cx="242440" cy="325714"/>
            </a:xfrm>
            <a:prstGeom prst="roundRect">
              <a:avLst/>
            </a:prstGeom>
            <a:solidFill>
              <a:srgbClr val="4CCB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テキスト ボックス 33">
              <a:extLst>
                <a:ext uri="{FF2B5EF4-FFF2-40B4-BE49-F238E27FC236}">
                  <a16:creationId xmlns:a16="http://schemas.microsoft.com/office/drawing/2014/main" id="{1BFF2EFA-97F8-DBE3-2606-FEDC987D5706}"/>
                </a:ext>
              </a:extLst>
            </p:cNvPr>
            <p:cNvSpPr txBox="1"/>
            <p:nvPr/>
          </p:nvSpPr>
          <p:spPr>
            <a:xfrm>
              <a:off x="5770625" y="4262729"/>
              <a:ext cx="344567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mn-ea"/>
                  <a:cs typeface="Segoe UI" pitchFamily="34" charset="0"/>
                </a:rPr>
                <a:t>Missed opportunity</a:t>
              </a:r>
            </a:p>
          </p:txBody>
        </p:sp>
        <p:sp>
          <p:nvSpPr>
            <p:cNvPr id="115" name="Rectangle: Rounded Corners 114">
              <a:extLst>
                <a:ext uri="{FF2B5EF4-FFF2-40B4-BE49-F238E27FC236}">
                  <a16:creationId xmlns:a16="http://schemas.microsoft.com/office/drawing/2014/main" id="{D2A61A58-4EDC-6578-9B1F-B60F80C60296}"/>
                </a:ext>
              </a:extLst>
            </p:cNvPr>
            <p:cNvSpPr/>
            <p:nvPr/>
          </p:nvSpPr>
          <p:spPr bwMode="auto">
            <a:xfrm>
              <a:off x="2478083" y="2633941"/>
              <a:ext cx="242440" cy="325714"/>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テキスト ボックス 33">
              <a:extLst>
                <a:ext uri="{FF2B5EF4-FFF2-40B4-BE49-F238E27FC236}">
                  <a16:creationId xmlns:a16="http://schemas.microsoft.com/office/drawing/2014/main" id="{27A5B6E0-F25E-A87A-BA2B-AD031C8F3CC8}"/>
                </a:ext>
              </a:extLst>
            </p:cNvPr>
            <p:cNvSpPr txBox="1"/>
            <p:nvPr/>
          </p:nvSpPr>
          <p:spPr>
            <a:xfrm>
              <a:off x="2834369" y="2571016"/>
              <a:ext cx="269873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mn-ea"/>
                  <a:cs typeface="Segoe UI" pitchFamily="34" charset="0"/>
                </a:rPr>
                <a:t>Manually authored topics</a:t>
              </a:r>
            </a:p>
          </p:txBody>
        </p:sp>
        <p:sp>
          <p:nvSpPr>
            <p:cNvPr id="117" name="テキスト ボックス 33">
              <a:extLst>
                <a:ext uri="{FF2B5EF4-FFF2-40B4-BE49-F238E27FC236}">
                  <a16:creationId xmlns:a16="http://schemas.microsoft.com/office/drawing/2014/main" id="{F170F597-841E-EAFD-E38F-1D0FEF8C31DC}"/>
                </a:ext>
              </a:extLst>
            </p:cNvPr>
            <p:cNvSpPr txBox="1"/>
            <p:nvPr/>
          </p:nvSpPr>
          <p:spPr>
            <a:xfrm>
              <a:off x="2834369" y="2852384"/>
              <a:ext cx="3445670"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solidFill>
                    <a:srgbClr val="000000"/>
                  </a:solidFill>
                  <a:effectLst/>
                  <a:uLnTx/>
                  <a:uFillTx/>
                  <a:latin typeface="Segoe UI"/>
                  <a:ea typeface="+mn-ea"/>
                  <a:cs typeface="Segoe UI" pitchFamily="34" charset="0"/>
                </a:rPr>
                <a:t>Anticipate and build a manual topic for each possible user question</a:t>
              </a:r>
            </a:p>
          </p:txBody>
        </p:sp>
        <p:cxnSp>
          <p:nvCxnSpPr>
            <p:cNvPr id="118" name="Straight Connector 117">
              <a:extLst>
                <a:ext uri="{FF2B5EF4-FFF2-40B4-BE49-F238E27FC236}">
                  <a16:creationId xmlns:a16="http://schemas.microsoft.com/office/drawing/2014/main" id="{DD340F6C-FC4D-F40F-CABE-E8A07D63C40C}"/>
                </a:ext>
              </a:extLst>
            </p:cNvPr>
            <p:cNvCxnSpPr>
              <a:cxnSpLocks/>
            </p:cNvCxnSpPr>
            <p:nvPr/>
          </p:nvCxnSpPr>
          <p:spPr>
            <a:xfrm>
              <a:off x="2598013" y="2959655"/>
              <a:ext cx="0" cy="724533"/>
            </a:xfrm>
            <a:prstGeom prst="line">
              <a:avLst/>
            </a:prstGeom>
            <a:noFill/>
            <a:ln w="25400" cap="flat" cmpd="sng" algn="ctr">
              <a:solidFill>
                <a:srgbClr val="0B556A"/>
              </a:solidFill>
              <a:prstDash val="solid"/>
              <a:headEnd type="none" w="lg" len="med"/>
              <a:tailEnd type="none" w="lg" len="med"/>
            </a:ln>
            <a:effectLst/>
          </p:spPr>
        </p:cxnSp>
        <p:cxnSp>
          <p:nvCxnSpPr>
            <p:cNvPr id="121" name="Straight Connector 120">
              <a:extLst>
                <a:ext uri="{FF2B5EF4-FFF2-40B4-BE49-F238E27FC236}">
                  <a16:creationId xmlns:a16="http://schemas.microsoft.com/office/drawing/2014/main" id="{8168FCDA-0EA9-6FDA-BB42-DAB09C47AFDC}"/>
                </a:ext>
              </a:extLst>
            </p:cNvPr>
            <p:cNvCxnSpPr>
              <a:cxnSpLocks/>
            </p:cNvCxnSpPr>
            <p:nvPr/>
          </p:nvCxnSpPr>
          <p:spPr>
            <a:xfrm>
              <a:off x="3280418" y="4177738"/>
              <a:ext cx="8707" cy="1909344"/>
            </a:xfrm>
            <a:prstGeom prst="line">
              <a:avLst/>
            </a:prstGeom>
            <a:noFill/>
            <a:ln w="25400" cap="flat" cmpd="sng" algn="ctr">
              <a:solidFill>
                <a:srgbClr val="4CCBED"/>
              </a:solidFill>
              <a:prstDash val="solid"/>
              <a:headEnd type="none" w="lg" len="med"/>
              <a:tailEnd type="none" w="lg" len="med"/>
            </a:ln>
            <a:effectLst/>
          </p:spPr>
        </p:cxnSp>
        <p:cxnSp>
          <p:nvCxnSpPr>
            <p:cNvPr id="122" name="Straight Connector 121">
              <a:extLst>
                <a:ext uri="{FF2B5EF4-FFF2-40B4-BE49-F238E27FC236}">
                  <a16:creationId xmlns:a16="http://schemas.microsoft.com/office/drawing/2014/main" id="{40C1F7F9-CDF0-A1B4-A08C-BF6A36BDCE92}"/>
                </a:ext>
              </a:extLst>
            </p:cNvPr>
            <p:cNvCxnSpPr>
              <a:cxnSpLocks/>
            </p:cNvCxnSpPr>
            <p:nvPr/>
          </p:nvCxnSpPr>
          <p:spPr>
            <a:xfrm>
              <a:off x="5531607" y="4646537"/>
              <a:ext cx="0" cy="508937"/>
            </a:xfrm>
            <a:prstGeom prst="line">
              <a:avLst/>
            </a:prstGeom>
            <a:noFill/>
            <a:ln w="25400" cap="flat" cmpd="sng" algn="ctr">
              <a:solidFill>
                <a:srgbClr val="4CCBED"/>
              </a:solidFill>
              <a:prstDash val="solid"/>
              <a:headEnd type="none" w="lg" len="med"/>
              <a:tailEnd type="none" w="lg" len="med"/>
            </a:ln>
            <a:effectLst/>
          </p:spPr>
        </p:cxnSp>
      </p:grpSp>
      <p:sp>
        <p:nvSpPr>
          <p:cNvPr id="1024" name="Rectangle: Top Corners Rounded 1023">
            <a:extLst>
              <a:ext uri="{FF2B5EF4-FFF2-40B4-BE49-F238E27FC236}">
                <a16:creationId xmlns:a16="http://schemas.microsoft.com/office/drawing/2014/main" id="{03C34CF2-B331-AEB7-9C5E-2B9B6A141180}"/>
              </a:ext>
            </a:extLst>
          </p:cNvPr>
          <p:cNvSpPr/>
          <p:nvPr/>
        </p:nvSpPr>
        <p:spPr bwMode="auto">
          <a:xfrm rot="16200000">
            <a:off x="8262428" y="1054012"/>
            <a:ext cx="4562490" cy="3296672"/>
          </a:xfrm>
          <a:prstGeom prst="round2SameRect">
            <a:avLst>
              <a:gd name="adj1" fmla="val 8317"/>
              <a:gd name="adj2" fmla="val 0"/>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4" name="TextBox 1033">
            <a:extLst>
              <a:ext uri="{FF2B5EF4-FFF2-40B4-BE49-F238E27FC236}">
                <a16:creationId xmlns:a16="http://schemas.microsoft.com/office/drawing/2014/main" id="{05543819-D9AE-3113-83BE-1C50C3143D5F}"/>
              </a:ext>
            </a:extLst>
          </p:cNvPr>
          <p:cNvSpPr txBox="1"/>
          <p:nvPr/>
        </p:nvSpPr>
        <p:spPr>
          <a:xfrm>
            <a:off x="9003541" y="1038462"/>
            <a:ext cx="3008686" cy="378565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Azure tenant and infra</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Annotate thousands of utterances and conversations to build a custom NL model</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topics in code using Visual Studio and BF SDK</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Host Azure Bot Service and instantiate the appropriate channel</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Deploy your bot to the service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Build your own custom analytics pipeline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Every time your knowledge content changes (e.g. different hours) go and update the bot in code</a:t>
            </a:r>
          </a:p>
        </p:txBody>
      </p:sp>
      <p:sp>
        <p:nvSpPr>
          <p:cNvPr id="1035" name="TextBox 1034">
            <a:extLst>
              <a:ext uri="{FF2B5EF4-FFF2-40B4-BE49-F238E27FC236}">
                <a16:creationId xmlns:a16="http://schemas.microsoft.com/office/drawing/2014/main" id="{CE3224D0-4AF8-4780-BFFE-CD661D0F3A59}"/>
              </a:ext>
            </a:extLst>
          </p:cNvPr>
          <p:cNvSpPr txBox="1"/>
          <p:nvPr/>
        </p:nvSpPr>
        <p:spPr>
          <a:xfrm>
            <a:off x="9263431" y="563565"/>
            <a:ext cx="2763171" cy="338554"/>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Traditional (e.g. Azure)</a:t>
            </a:r>
          </a:p>
        </p:txBody>
      </p:sp>
      <p:sp>
        <p:nvSpPr>
          <p:cNvPr id="2" name="Rectangle: Rounded Corners 1">
            <a:extLst>
              <a:ext uri="{FF2B5EF4-FFF2-40B4-BE49-F238E27FC236}">
                <a16:creationId xmlns:a16="http://schemas.microsoft.com/office/drawing/2014/main" id="{07CF486B-9D2F-C416-230C-D55174784548}"/>
              </a:ext>
            </a:extLst>
          </p:cNvPr>
          <p:cNvSpPr/>
          <p:nvPr/>
        </p:nvSpPr>
        <p:spPr bwMode="auto">
          <a:xfrm>
            <a:off x="9046175" y="600868"/>
            <a:ext cx="212283" cy="285198"/>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92509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B49EBB31-BFF3-1650-7F0C-60DC3CFAE72F}"/>
              </a:ext>
            </a:extLst>
          </p:cNvPr>
          <p:cNvSpPr/>
          <p:nvPr/>
        </p:nvSpPr>
        <p:spPr bwMode="auto">
          <a:xfrm>
            <a:off x="0" y="0"/>
            <a:ext cx="12192000" cy="2805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9" name="Rectangle: Top Corners Rounded 1028">
            <a:extLst>
              <a:ext uri="{FF2B5EF4-FFF2-40B4-BE49-F238E27FC236}">
                <a16:creationId xmlns:a16="http://schemas.microsoft.com/office/drawing/2014/main" id="{E7D6B360-3C48-10A0-F5FD-9993C8496D99}"/>
              </a:ext>
            </a:extLst>
          </p:cNvPr>
          <p:cNvSpPr/>
          <p:nvPr/>
        </p:nvSpPr>
        <p:spPr bwMode="auto">
          <a:xfrm rot="16200000">
            <a:off x="3756837" y="-2034366"/>
            <a:ext cx="5082366" cy="11787965"/>
          </a:xfrm>
          <a:prstGeom prst="round2SameRect">
            <a:avLst>
              <a:gd name="adj1" fmla="val 3299"/>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3" name="Rectangle: Top Corners Rounded 1032">
            <a:extLst>
              <a:ext uri="{FF2B5EF4-FFF2-40B4-BE49-F238E27FC236}">
                <a16:creationId xmlns:a16="http://schemas.microsoft.com/office/drawing/2014/main" id="{D2D41686-8B71-C0E8-1631-30675237F77C}"/>
              </a:ext>
            </a:extLst>
          </p:cNvPr>
          <p:cNvSpPr/>
          <p:nvPr/>
        </p:nvSpPr>
        <p:spPr bwMode="auto">
          <a:xfrm rot="16200000">
            <a:off x="8089894" y="886457"/>
            <a:ext cx="4718107" cy="3476166"/>
          </a:xfrm>
          <a:prstGeom prst="round2SameRect">
            <a:avLst>
              <a:gd name="adj1" fmla="val 11031"/>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76A57F11-9C91-72B4-E4DB-9186D4B096E0}"/>
              </a:ext>
            </a:extLst>
          </p:cNvPr>
          <p:cNvSpPr>
            <a:spLocks noGrp="1"/>
          </p:cNvSpPr>
          <p:nvPr>
            <p:ph type="title"/>
          </p:nvPr>
        </p:nvSpPr>
        <p:spPr/>
        <p:txBody>
          <a:bodyPr/>
          <a:lstStyle/>
          <a:p>
            <a:r>
              <a:rPr kumimoji="0" lang="en-US" sz="3600" b="0" i="0" u="none" strike="noStrike" kern="1200" cap="none" spc="-50" normalizeH="0" baseline="0" noProof="0">
                <a:ln w="3175">
                  <a:noFill/>
                </a:ln>
                <a:effectLst/>
                <a:uLnTx/>
                <a:uFillTx/>
                <a:latin typeface="Segoe UI Semibold"/>
                <a:ea typeface="+mn-ea"/>
                <a:cs typeface="Segoe UI"/>
              </a:rPr>
              <a:t>Generative AI is changing bot building</a:t>
            </a:r>
            <a:endParaRPr lang="en-US"/>
          </a:p>
        </p:txBody>
      </p:sp>
      <p:grpSp>
        <p:nvGrpSpPr>
          <p:cNvPr id="124" name="Group 123">
            <a:extLst>
              <a:ext uri="{FF2B5EF4-FFF2-40B4-BE49-F238E27FC236}">
                <a16:creationId xmlns:a16="http://schemas.microsoft.com/office/drawing/2014/main" id="{53DEFD43-3F5C-D763-09DD-D83102136392}"/>
              </a:ext>
            </a:extLst>
          </p:cNvPr>
          <p:cNvGrpSpPr/>
          <p:nvPr/>
        </p:nvGrpSpPr>
        <p:grpSpPr>
          <a:xfrm>
            <a:off x="626836" y="1875203"/>
            <a:ext cx="8887078" cy="4432458"/>
            <a:chOff x="810810" y="1434621"/>
            <a:chExt cx="10149586" cy="5062137"/>
          </a:xfrm>
        </p:grpSpPr>
        <p:sp>
          <p:nvSpPr>
            <p:cNvPr id="104" name="Graphic 4">
              <a:extLst>
                <a:ext uri="{FF2B5EF4-FFF2-40B4-BE49-F238E27FC236}">
                  <a16:creationId xmlns:a16="http://schemas.microsoft.com/office/drawing/2014/main" id="{60D3D2F3-EE9D-6262-E4AC-F4972679A3D6}"/>
                </a:ext>
              </a:extLst>
            </p:cNvPr>
            <p:cNvSpPr/>
            <p:nvPr/>
          </p:nvSpPr>
          <p:spPr>
            <a:xfrm>
              <a:off x="1231604" y="1434621"/>
              <a:ext cx="9728791" cy="4690666"/>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gradFill flip="none" rotWithShape="1">
              <a:gsLst>
                <a:gs pos="0">
                  <a:srgbClr val="0B556A"/>
                </a:gs>
                <a:gs pos="15000">
                  <a:srgbClr val="4CCBED"/>
                </a:gs>
              </a:gsLst>
              <a:lin ang="0" scaled="1"/>
              <a:tileRect/>
            </a:gradFill>
            <a:ln w="21234" cap="flat">
              <a:solidFill>
                <a:srgbClr val="4CCB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3819EED4-C776-CD14-57AF-06909A997D2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90506" b="371"/>
            <a:stretch/>
          </p:blipFill>
          <p:spPr>
            <a:xfrm>
              <a:off x="1221750" y="1442551"/>
              <a:ext cx="923656" cy="4679629"/>
            </a:xfrm>
            <a:prstGeom prst="rect">
              <a:avLst/>
            </a:prstGeom>
          </p:spPr>
        </p:pic>
        <p:pic>
          <p:nvPicPr>
            <p:cNvPr id="108" name="Graphic 107">
              <a:extLst>
                <a:ext uri="{FF2B5EF4-FFF2-40B4-BE49-F238E27FC236}">
                  <a16:creationId xmlns:a16="http://schemas.microsoft.com/office/drawing/2014/main" id="{2D51F499-9B88-4055-CED1-3C5F513222E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3280418" y="1445659"/>
              <a:ext cx="7679978" cy="4697085"/>
            </a:xfrm>
            <a:prstGeom prst="rect">
              <a:avLst/>
            </a:prstGeom>
          </p:spPr>
        </p:pic>
        <p:sp>
          <p:nvSpPr>
            <p:cNvPr id="109" name="正方形/長方形 43">
              <a:extLst>
                <a:ext uri="{FF2B5EF4-FFF2-40B4-BE49-F238E27FC236}">
                  <a16:creationId xmlns:a16="http://schemas.microsoft.com/office/drawing/2014/main" id="{2BD3AAFD-F25D-84AC-CE57-78820D506513}"/>
                </a:ext>
              </a:extLst>
            </p:cNvPr>
            <p:cNvSpPr/>
            <p:nvPr/>
          </p:nvSpPr>
          <p:spPr>
            <a:xfrm>
              <a:off x="4991208" y="6214144"/>
              <a:ext cx="1288832" cy="28261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TOPICS BUILT</a:t>
              </a:r>
              <a:endParaRPr kumimoji="0" lang="ja-JP" altLang="en-US"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endParaRPr>
            </a:p>
          </p:txBody>
        </p:sp>
        <p:sp>
          <p:nvSpPr>
            <p:cNvPr id="110" name="正方形/長方形 43">
              <a:extLst>
                <a:ext uri="{FF2B5EF4-FFF2-40B4-BE49-F238E27FC236}">
                  <a16:creationId xmlns:a16="http://schemas.microsoft.com/office/drawing/2014/main" id="{310C1D22-CF18-2D9E-563C-F108709FD283}"/>
                </a:ext>
              </a:extLst>
            </p:cNvPr>
            <p:cNvSpPr/>
            <p:nvPr/>
          </p:nvSpPr>
          <p:spPr>
            <a:xfrm rot="16200000">
              <a:off x="-81602" y="3972859"/>
              <a:ext cx="2075026" cy="29020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BUSINESS CRITICALITY</a:t>
              </a:r>
            </a:p>
          </p:txBody>
        </p:sp>
        <p:sp>
          <p:nvSpPr>
            <p:cNvPr id="111" name="テキスト ボックス 33">
              <a:extLst>
                <a:ext uri="{FF2B5EF4-FFF2-40B4-BE49-F238E27FC236}">
                  <a16:creationId xmlns:a16="http://schemas.microsoft.com/office/drawing/2014/main" id="{064B25CD-C23D-C70D-8164-6E46AE800DA0}"/>
                </a:ext>
              </a:extLst>
            </p:cNvPr>
            <p:cNvSpPr txBox="1"/>
            <p:nvPr/>
          </p:nvSpPr>
          <p:spPr>
            <a:xfrm>
              <a:off x="1355461" y="4795487"/>
              <a:ext cx="620788" cy="115994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Custom build</a:t>
              </a:r>
              <a:b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topics</a:t>
              </a:r>
              <a:b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 help from Copilot</a:t>
              </a:r>
            </a:p>
          </p:txBody>
        </p:sp>
        <p:sp>
          <p:nvSpPr>
            <p:cNvPr id="112" name="テキスト ボックス 33">
              <a:extLst>
                <a:ext uri="{FF2B5EF4-FFF2-40B4-BE49-F238E27FC236}">
                  <a16:creationId xmlns:a16="http://schemas.microsoft.com/office/drawing/2014/main" id="{B9F71D6A-5179-1059-6276-2AF883737A87}"/>
                </a:ext>
              </a:extLst>
            </p:cNvPr>
            <p:cNvSpPr txBox="1"/>
            <p:nvPr/>
          </p:nvSpPr>
          <p:spPr>
            <a:xfrm>
              <a:off x="2269737" y="5568787"/>
              <a:ext cx="2219946" cy="3866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Topics handled by Generative Answers and Actions</a:t>
              </a:r>
            </a:p>
          </p:txBody>
        </p:sp>
        <p:sp>
          <p:nvSpPr>
            <p:cNvPr id="113" name="Rectangle: Rounded Corners 112">
              <a:extLst>
                <a:ext uri="{FF2B5EF4-FFF2-40B4-BE49-F238E27FC236}">
                  <a16:creationId xmlns:a16="http://schemas.microsoft.com/office/drawing/2014/main" id="{572A2A16-A7C4-452B-8046-A7AABD424BD1}"/>
                </a:ext>
              </a:extLst>
            </p:cNvPr>
            <p:cNvSpPr/>
            <p:nvPr/>
          </p:nvSpPr>
          <p:spPr bwMode="auto">
            <a:xfrm>
              <a:off x="5411704" y="4320823"/>
              <a:ext cx="242440" cy="325714"/>
            </a:xfrm>
            <a:prstGeom prst="roundRect">
              <a:avLst/>
            </a:prstGeom>
            <a:solidFill>
              <a:srgbClr val="4CCB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テキスト ボックス 33">
              <a:extLst>
                <a:ext uri="{FF2B5EF4-FFF2-40B4-BE49-F238E27FC236}">
                  <a16:creationId xmlns:a16="http://schemas.microsoft.com/office/drawing/2014/main" id="{1BFF2EFA-97F8-DBE3-2606-FEDC987D5706}"/>
                </a:ext>
              </a:extLst>
            </p:cNvPr>
            <p:cNvSpPr txBox="1"/>
            <p:nvPr/>
          </p:nvSpPr>
          <p:spPr>
            <a:xfrm>
              <a:off x="5770625" y="4262729"/>
              <a:ext cx="3445670" cy="7381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mn-ea"/>
                  <a:cs typeface="Segoe UI" pitchFamily="34" charset="0"/>
                </a:rPr>
                <a:t>Expose your knowledge sources and APIs and generative AI handles the rest</a:t>
              </a:r>
            </a:p>
          </p:txBody>
        </p:sp>
        <p:sp>
          <p:nvSpPr>
            <p:cNvPr id="115" name="Rectangle: Rounded Corners 114">
              <a:extLst>
                <a:ext uri="{FF2B5EF4-FFF2-40B4-BE49-F238E27FC236}">
                  <a16:creationId xmlns:a16="http://schemas.microsoft.com/office/drawing/2014/main" id="{D2A61A58-4EDC-6578-9B1F-B60F80C60296}"/>
                </a:ext>
              </a:extLst>
            </p:cNvPr>
            <p:cNvSpPr/>
            <p:nvPr/>
          </p:nvSpPr>
          <p:spPr bwMode="auto">
            <a:xfrm>
              <a:off x="1821944" y="1918290"/>
              <a:ext cx="242440" cy="3257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テキスト ボックス 33">
              <a:extLst>
                <a:ext uri="{FF2B5EF4-FFF2-40B4-BE49-F238E27FC236}">
                  <a16:creationId xmlns:a16="http://schemas.microsoft.com/office/drawing/2014/main" id="{27A5B6E0-F25E-A87A-BA2B-AD031C8F3CC8}"/>
                </a:ext>
              </a:extLst>
            </p:cNvPr>
            <p:cNvSpPr txBox="1"/>
            <p:nvPr/>
          </p:nvSpPr>
          <p:spPr>
            <a:xfrm>
              <a:off x="2178229" y="1855364"/>
              <a:ext cx="3138199" cy="7381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mn-ea"/>
                  <a:cs typeface="Segoe UI" pitchFamily="34" charset="0"/>
                </a:rPr>
                <a:t>Manually author business critical topics quickly with Copilot and Copilot Studio’s intuitive builder</a:t>
              </a:r>
            </a:p>
          </p:txBody>
        </p:sp>
        <p:cxnSp>
          <p:nvCxnSpPr>
            <p:cNvPr id="118" name="Straight Connector 117">
              <a:extLst>
                <a:ext uri="{FF2B5EF4-FFF2-40B4-BE49-F238E27FC236}">
                  <a16:creationId xmlns:a16="http://schemas.microsoft.com/office/drawing/2014/main" id="{DD340F6C-FC4D-F40F-CABE-E8A07D63C40C}"/>
                </a:ext>
              </a:extLst>
            </p:cNvPr>
            <p:cNvCxnSpPr>
              <a:cxnSpLocks/>
            </p:cNvCxnSpPr>
            <p:nvPr/>
          </p:nvCxnSpPr>
          <p:spPr>
            <a:xfrm>
              <a:off x="1941874" y="2244003"/>
              <a:ext cx="0" cy="772180"/>
            </a:xfrm>
            <a:prstGeom prst="line">
              <a:avLst/>
            </a:prstGeom>
            <a:noFill/>
            <a:ln w="25400" cap="flat" cmpd="sng" algn="ctr">
              <a:solidFill>
                <a:srgbClr val="0B556A"/>
              </a:solidFill>
              <a:prstDash val="solid"/>
              <a:headEnd type="none" w="lg" len="med"/>
              <a:tailEnd type="none" w="lg" len="med"/>
            </a:ln>
            <a:effectLst/>
          </p:spPr>
        </p:cxnSp>
        <p:cxnSp>
          <p:nvCxnSpPr>
            <p:cNvPr id="121" name="Straight Connector 120">
              <a:extLst>
                <a:ext uri="{FF2B5EF4-FFF2-40B4-BE49-F238E27FC236}">
                  <a16:creationId xmlns:a16="http://schemas.microsoft.com/office/drawing/2014/main" id="{8168FCDA-0EA9-6FDA-BB42-DAB09C47AFDC}"/>
                </a:ext>
              </a:extLst>
            </p:cNvPr>
            <p:cNvCxnSpPr>
              <a:cxnSpLocks/>
            </p:cNvCxnSpPr>
            <p:nvPr/>
          </p:nvCxnSpPr>
          <p:spPr>
            <a:xfrm>
              <a:off x="2147203" y="3288610"/>
              <a:ext cx="0" cy="2783354"/>
            </a:xfrm>
            <a:prstGeom prst="line">
              <a:avLst/>
            </a:prstGeom>
            <a:noFill/>
            <a:ln w="25400" cap="flat" cmpd="sng" algn="ctr">
              <a:solidFill>
                <a:srgbClr val="4CCBED"/>
              </a:solidFill>
              <a:prstDash val="solid"/>
              <a:headEnd type="none" w="lg" len="med"/>
              <a:tailEnd type="none" w="lg" len="med"/>
            </a:ln>
            <a:effectLst/>
          </p:spPr>
        </p:cxnSp>
        <p:cxnSp>
          <p:nvCxnSpPr>
            <p:cNvPr id="122" name="Straight Connector 121">
              <a:extLst>
                <a:ext uri="{FF2B5EF4-FFF2-40B4-BE49-F238E27FC236}">
                  <a16:creationId xmlns:a16="http://schemas.microsoft.com/office/drawing/2014/main" id="{40C1F7F9-CDF0-A1B4-A08C-BF6A36BDCE92}"/>
                </a:ext>
              </a:extLst>
            </p:cNvPr>
            <p:cNvCxnSpPr>
              <a:cxnSpLocks/>
            </p:cNvCxnSpPr>
            <p:nvPr/>
          </p:nvCxnSpPr>
          <p:spPr>
            <a:xfrm>
              <a:off x="5531607" y="4646537"/>
              <a:ext cx="0" cy="508937"/>
            </a:xfrm>
            <a:prstGeom prst="line">
              <a:avLst/>
            </a:prstGeom>
            <a:noFill/>
            <a:ln w="25400" cap="flat" cmpd="sng" algn="ctr">
              <a:solidFill>
                <a:srgbClr val="4CCBED"/>
              </a:solidFill>
              <a:prstDash val="solid"/>
              <a:headEnd type="none" w="lg" len="med"/>
              <a:tailEnd type="none" w="lg" len="med"/>
            </a:ln>
            <a:effectLst/>
          </p:spPr>
        </p:cxnSp>
      </p:grpSp>
      <p:sp>
        <p:nvSpPr>
          <p:cNvPr id="1024" name="Rectangle: Top Corners Rounded 1023">
            <a:extLst>
              <a:ext uri="{FF2B5EF4-FFF2-40B4-BE49-F238E27FC236}">
                <a16:creationId xmlns:a16="http://schemas.microsoft.com/office/drawing/2014/main" id="{03C34CF2-B331-AEB7-9C5E-2B9B6A141180}"/>
              </a:ext>
            </a:extLst>
          </p:cNvPr>
          <p:cNvSpPr/>
          <p:nvPr/>
        </p:nvSpPr>
        <p:spPr bwMode="auto">
          <a:xfrm rot="16200000">
            <a:off x="7984442" y="1331998"/>
            <a:ext cx="5118461" cy="3296672"/>
          </a:xfrm>
          <a:prstGeom prst="round2SameRect">
            <a:avLst>
              <a:gd name="adj1" fmla="val 8317"/>
              <a:gd name="adj2" fmla="val 0"/>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4" name="TextBox 1033">
            <a:extLst>
              <a:ext uri="{FF2B5EF4-FFF2-40B4-BE49-F238E27FC236}">
                <a16:creationId xmlns:a16="http://schemas.microsoft.com/office/drawing/2014/main" id="{05543819-D9AE-3113-83BE-1C50C3143D5F}"/>
              </a:ext>
            </a:extLst>
          </p:cNvPr>
          <p:cNvSpPr txBox="1"/>
          <p:nvPr/>
        </p:nvSpPr>
        <p:spPr>
          <a:xfrm>
            <a:off x="9003541" y="1038462"/>
            <a:ext cx="3008686" cy="433965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 E2E SaaS – no infra to host or manage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No explicit NL training or custom model required, comes with powerful large language model</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Point to a knowledge sources and have a useful bot in minutes with Generative AI</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Extend the bot with business-critical topics using easy to use graphical interface and 1000s of pre-built connectors, or call custom APIs</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Developers, low-code users can collaborate inside the same canvas with graphical multi-authoring and code side-by-side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Publish to the channel of your choice in minutes with a few clicks</a:t>
            </a:r>
          </a:p>
        </p:txBody>
      </p:sp>
      <p:sp>
        <p:nvSpPr>
          <p:cNvPr id="1035" name="TextBox 1034">
            <a:extLst>
              <a:ext uri="{FF2B5EF4-FFF2-40B4-BE49-F238E27FC236}">
                <a16:creationId xmlns:a16="http://schemas.microsoft.com/office/drawing/2014/main" id="{CE3224D0-4AF8-4780-BFFE-CD661D0F3A59}"/>
              </a:ext>
            </a:extLst>
          </p:cNvPr>
          <p:cNvSpPr txBox="1"/>
          <p:nvPr/>
        </p:nvSpPr>
        <p:spPr>
          <a:xfrm>
            <a:off x="9237986" y="589769"/>
            <a:ext cx="2928573" cy="30777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Copilot Studio with Generative AI</a:t>
            </a:r>
          </a:p>
        </p:txBody>
      </p:sp>
      <p:sp>
        <p:nvSpPr>
          <p:cNvPr id="2" name="Rectangle: Rounded Corners 1">
            <a:extLst>
              <a:ext uri="{FF2B5EF4-FFF2-40B4-BE49-F238E27FC236}">
                <a16:creationId xmlns:a16="http://schemas.microsoft.com/office/drawing/2014/main" id="{07CF486B-9D2F-C416-230C-D55174784548}"/>
              </a:ext>
            </a:extLst>
          </p:cNvPr>
          <p:cNvSpPr/>
          <p:nvPr/>
        </p:nvSpPr>
        <p:spPr bwMode="auto">
          <a:xfrm>
            <a:off x="9046175" y="600868"/>
            <a:ext cx="212283" cy="285198"/>
          </a:xfrm>
          <a:prstGeom prst="roundRect">
            <a:avLst/>
          </a:prstGeom>
          <a:solidFill>
            <a:srgbClr val="4CCB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8874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0" descr="person watching movie">
            <a:extLst>
              <a:ext uri="{FF2B5EF4-FFF2-40B4-BE49-F238E27FC236}">
                <a16:creationId xmlns:a16="http://schemas.microsoft.com/office/drawing/2014/main" id="{3F8D1D9B-2368-7787-75DF-DC46A5A997AF}"/>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0227923" y="1662269"/>
            <a:ext cx="1970529" cy="35689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Colleagues looking at computer">
            <a:extLst>
              <a:ext uri="{FF2B5EF4-FFF2-40B4-BE49-F238E27FC236}">
                <a16:creationId xmlns:a16="http://schemas.microsoft.com/office/drawing/2014/main" id="{D1AD5D5A-2170-C781-474F-9D0DBD457572}"/>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flipH="1">
            <a:off x="6136723" y="1662690"/>
            <a:ext cx="1947739" cy="3732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hidden="1">
            <a:extLst>
              <a:ext uri="{FF2B5EF4-FFF2-40B4-BE49-F238E27FC236}">
                <a16:creationId xmlns:a16="http://schemas.microsoft.com/office/drawing/2014/main" id="{AB9E0F75-8560-73C6-9E68-44EE99D67778}"/>
              </a:ext>
            </a:extLst>
          </p:cNvPr>
          <p:cNvSpPr>
            <a:spLocks noGrp="1"/>
          </p:cNvSpPr>
          <p:nvPr>
            <p:ph type="title" idx="4294967295"/>
          </p:nvPr>
        </p:nvSpPr>
        <p:spPr>
          <a:xfrm>
            <a:off x="588263" y="-668656"/>
            <a:ext cx="11018520" cy="553998"/>
          </a:xfrm>
        </p:spPr>
        <p:txBody>
          <a:bodyPr/>
          <a:lstStyle/>
          <a:p>
            <a:r>
              <a:rPr lang="en-US"/>
              <a:t>Announcement (dark)</a:t>
            </a:r>
          </a:p>
        </p:txBody>
      </p:sp>
      <p:sp>
        <p:nvSpPr>
          <p:cNvPr id="14" name="Title 6">
            <a:extLst>
              <a:ext uri="{FF2B5EF4-FFF2-40B4-BE49-F238E27FC236}">
                <a16:creationId xmlns:a16="http://schemas.microsoft.com/office/drawing/2014/main" id="{BD0EBAF9-8C9B-4F59-8A12-F1516784D77D}"/>
              </a:ext>
            </a:extLst>
          </p:cNvPr>
          <p:cNvSpPr txBox="1">
            <a:spLocks/>
          </p:cNvSpPr>
          <p:nvPr/>
        </p:nvSpPr>
        <p:spPr>
          <a:xfrm>
            <a:off x="802640" y="81754"/>
            <a:ext cx="10586720" cy="86177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marR="0" lvl="0" indent="0" algn="ctr" defTabSz="2901014" fontAlgn="base">
              <a:lnSpc>
                <a:spcPct val="100000"/>
              </a:lnSpc>
              <a:spcBef>
                <a:spcPct val="0"/>
              </a:spcBef>
              <a:spcAft>
                <a:spcPct val="0"/>
              </a:spcAft>
              <a:buClrTx/>
              <a:buSzTx/>
              <a:buFontTx/>
              <a:buNone/>
              <a:tabLst/>
              <a:defRPr kumimoji="0" sz="2800" b="0" i="0" u="none" strike="noStrike" cap="none" spc="0" normalizeH="0" baseline="0">
                <a:ln>
                  <a:noFill/>
                </a:ln>
                <a:gradFill>
                  <a:gsLst>
                    <a:gs pos="68966">
                      <a:srgbClr val="FFFFFF"/>
                    </a:gs>
                    <a:gs pos="37000">
                      <a:srgbClr val="FFFFFF"/>
                    </a:gs>
                  </a:gsLst>
                  <a:path path="circle">
                    <a:fillToRect l="100000" t="100000"/>
                  </a:path>
                </a:gradFill>
                <a:effectLst/>
                <a:uLnTx/>
                <a:uFillTx/>
                <a:latin typeface="Segoe UI Variable Display Semibold"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More than 30,000 customers across every industry </a:t>
            </a:r>
            <a:br>
              <a:rPr kumimoji="0" lang="en-US" sz="2800" b="0"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br>
            <a:r>
              <a:rPr kumimoji="0" lang="en-US" sz="2800" b="0"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have used Copilot Studio</a:t>
            </a:r>
          </a:p>
        </p:txBody>
      </p:sp>
      <p:sp>
        <p:nvSpPr>
          <p:cNvPr id="15" name="Text Placeholder 3">
            <a:extLst>
              <a:ext uri="{FF2B5EF4-FFF2-40B4-BE49-F238E27FC236}">
                <a16:creationId xmlns:a16="http://schemas.microsoft.com/office/drawing/2014/main" id="{7B39FF1A-8C25-4E88-8D42-323DC57447DF}"/>
              </a:ext>
            </a:extLst>
          </p:cNvPr>
          <p:cNvSpPr txBox="1">
            <a:spLocks/>
          </p:cNvSpPr>
          <p:nvPr/>
        </p:nvSpPr>
        <p:spPr>
          <a:xfrm>
            <a:off x="802640" y="790117"/>
            <a:ext cx="10586720" cy="969496"/>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371600" rtl="0" eaLnBrk="1" fontAlgn="base" latinLnBrk="0" hangingPunct="1">
              <a:lnSpc>
                <a:spcPct val="100000"/>
              </a:lnSpc>
              <a:spcBef>
                <a:spcPts val="0"/>
              </a:spcBef>
              <a:spcAft>
                <a:spcPts val="1200"/>
              </a:spcAft>
              <a:buClrTx/>
              <a:buSzPct val="90000"/>
              <a:buFont typeface="Wingdings" panose="05000000000000000000" pitchFamily="2" charset="2"/>
              <a:buNone/>
              <a:tabLst>
                <a:tab pos="1371600" algn="l"/>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to help improve performance and efficiency while reducing costs and risks</a:t>
            </a:r>
          </a:p>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endParaRPr kumimoji="0" lang="en-US" sz="18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Variable Display Semib" pitchFamily="2" charset="0"/>
              <a:ea typeface="+mn-ea"/>
              <a:cs typeface="Segoe UI" panose="020B0502040204020203" pitchFamily="34" charset="0"/>
            </a:endParaRPr>
          </a:p>
        </p:txBody>
      </p:sp>
      <p:pic>
        <p:nvPicPr>
          <p:cNvPr id="24" name="Picture 23">
            <a:extLst>
              <a:ext uri="{FF2B5EF4-FFF2-40B4-BE49-F238E27FC236}">
                <a16:creationId xmlns:a16="http://schemas.microsoft.com/office/drawing/2014/main" id="{0CB41C43-E689-CC6B-867A-344C7A87CA20}"/>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95118" y="1669725"/>
            <a:ext cx="2012462" cy="3704324"/>
          </a:xfrm>
          <a:custGeom>
            <a:avLst/>
            <a:gdLst>
              <a:gd name="connsiteX0" fmla="*/ 0 w 3694885"/>
              <a:gd name="connsiteY0" fmla="*/ 0 h 2387058"/>
              <a:gd name="connsiteX1" fmla="*/ 3694885 w 3694885"/>
              <a:gd name="connsiteY1" fmla="*/ 0 h 2387058"/>
              <a:gd name="connsiteX2" fmla="*/ 3694885 w 3694885"/>
              <a:gd name="connsiteY2" fmla="*/ 2387058 h 2387058"/>
              <a:gd name="connsiteX3" fmla="*/ 0 w 3694885"/>
              <a:gd name="connsiteY3" fmla="*/ 2387058 h 2387058"/>
            </a:gdLst>
            <a:ahLst/>
            <a:cxnLst>
              <a:cxn ang="0">
                <a:pos x="connsiteX0" y="connsiteY0"/>
              </a:cxn>
              <a:cxn ang="0">
                <a:pos x="connsiteX1" y="connsiteY1"/>
              </a:cxn>
              <a:cxn ang="0">
                <a:pos x="connsiteX2" y="connsiteY2"/>
              </a:cxn>
              <a:cxn ang="0">
                <a:pos x="connsiteX3" y="connsiteY3"/>
              </a:cxn>
            </a:cxnLst>
            <a:rect l="l" t="t" r="r" b="b"/>
            <a:pathLst>
              <a:path w="3694885" h="2387058">
                <a:moveTo>
                  <a:pt x="0" y="0"/>
                </a:moveTo>
                <a:lnTo>
                  <a:pt x="3694885" y="0"/>
                </a:lnTo>
                <a:lnTo>
                  <a:pt x="3694885" y="2387058"/>
                </a:lnTo>
                <a:lnTo>
                  <a:pt x="0" y="2387058"/>
                </a:lnTo>
                <a:close/>
              </a:path>
            </a:pathLst>
          </a:custGeom>
        </p:spPr>
      </p:pic>
      <p:pic>
        <p:nvPicPr>
          <p:cNvPr id="25" name="Picture 2" descr="How Humanoid Robots Elevate Your Banking Hospitality Service: The Case of Rabobank | Aldebaran">
            <a:extLst>
              <a:ext uri="{FF2B5EF4-FFF2-40B4-BE49-F238E27FC236}">
                <a16:creationId xmlns:a16="http://schemas.microsoft.com/office/drawing/2014/main" id="{14F7EDF7-2CF7-54FE-5F73-8483F953BA5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7322" y="1669726"/>
            <a:ext cx="1933670" cy="37184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Eurodam - Holland America Line Cruise Ship Profile">
            <a:extLst>
              <a:ext uri="{FF2B5EF4-FFF2-40B4-BE49-F238E27FC236}">
                <a16:creationId xmlns:a16="http://schemas.microsoft.com/office/drawing/2014/main" id="{6F2B8245-3D45-E657-BDE2-55DFABD06F20}"/>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4051706" y="1669724"/>
            <a:ext cx="2012462" cy="370432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Be the first to find out about internship and graduate role openings.  Discover if there's a career match for you.">
            <a:extLst>
              <a:ext uri="{FF2B5EF4-FFF2-40B4-BE49-F238E27FC236}">
                <a16:creationId xmlns:a16="http://schemas.microsoft.com/office/drawing/2014/main" id="{BFAE6D8E-1E8D-1AFA-4367-FE4F9427253F}"/>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a:stretch/>
        </p:blipFill>
        <p:spPr bwMode="auto">
          <a:xfrm>
            <a:off x="8164882" y="1669725"/>
            <a:ext cx="2012462" cy="370432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BD1CDDC-3341-B005-01B7-79B5A0EEBA65}"/>
              </a:ext>
              <a:ext uri="{C183D7F6-B498-43B3-948B-1728B52AA6E4}">
                <adec:decorative xmlns:adec="http://schemas.microsoft.com/office/drawing/2017/decorative" val="1"/>
              </a:ext>
            </a:extLst>
          </p:cNvPr>
          <p:cNvSpPr/>
          <p:nvPr/>
        </p:nvSpPr>
        <p:spPr bwMode="auto">
          <a:xfrm>
            <a:off x="0" y="3963260"/>
            <a:ext cx="12053316" cy="1756858"/>
          </a:xfrm>
          <a:prstGeom prst="rect">
            <a:avLst/>
          </a:prstGeom>
          <a:gradFill flip="none" rotWithShape="1">
            <a:gsLst>
              <a:gs pos="24000">
                <a:srgbClr val="091F2C"/>
              </a:gs>
              <a:gs pos="67000">
                <a:srgbClr val="000000">
                  <a:alpha val="60000"/>
                </a:srgbClr>
              </a:gs>
              <a:gs pos="100000">
                <a:srgbClr val="000000">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6" name="Picture 26" descr="Cineplex Logo PNG Transparent &amp; SVG Vector - Freebie Supply">
            <a:extLst>
              <a:ext uri="{FF2B5EF4-FFF2-40B4-BE49-F238E27FC236}">
                <a16:creationId xmlns:a16="http://schemas.microsoft.com/office/drawing/2014/main" id="{4BAC75A9-13F1-ED1E-F182-085FDB21268D}"/>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651777" y="5405714"/>
            <a:ext cx="1077493" cy="28999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2" descr="Holland America Cruise Weddings - Cruise Ship Weddings - Royal Ocean Events">
            <a:extLst>
              <a:ext uri="{FF2B5EF4-FFF2-40B4-BE49-F238E27FC236}">
                <a16:creationId xmlns:a16="http://schemas.microsoft.com/office/drawing/2014/main" id="{38928CB8-0A1E-ADD7-2A2B-CE363629BDFB}"/>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357364" y="5262797"/>
            <a:ext cx="1419682" cy="46866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8" descr="THE NEW PAYPAL LOGO WHITE PNG IN 2024 - eDigital Agency">
            <a:extLst>
              <a:ext uri="{FF2B5EF4-FFF2-40B4-BE49-F238E27FC236}">
                <a16:creationId xmlns:a16="http://schemas.microsoft.com/office/drawing/2014/main" id="{F4377B57-FC91-302C-A493-E990E8F713C6}"/>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75973" y="5423418"/>
            <a:ext cx="1056496" cy="27994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0" descr="Rabobank Logo PNG Transparent &amp; SVG Vector - Freebie Supply">
            <a:extLst>
              <a:ext uri="{FF2B5EF4-FFF2-40B4-BE49-F238E27FC236}">
                <a16:creationId xmlns:a16="http://schemas.microsoft.com/office/drawing/2014/main" id="{F50D2B8D-4206-9D7D-6CD2-4A247EC51F3D}"/>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276870" y="5238680"/>
            <a:ext cx="1411057" cy="64942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36" descr="OMNI Business Systems, Inc. | HP-Logo-White | OMNI Business Systems, Inc.">
            <a:extLst>
              <a:ext uri="{FF2B5EF4-FFF2-40B4-BE49-F238E27FC236}">
                <a16:creationId xmlns:a16="http://schemas.microsoft.com/office/drawing/2014/main" id="{CEBBAEF7-B058-23EA-AB03-BCA2ECFA2B7D}"/>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757539" y="5360370"/>
            <a:ext cx="821666" cy="4060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B17065-AD2F-D8AE-2168-A96A4836C03A}"/>
              </a:ext>
            </a:extLst>
          </p:cNvPr>
          <p:cNvSpPr txBox="1"/>
          <p:nvPr/>
        </p:nvSpPr>
        <p:spPr>
          <a:xfrm>
            <a:off x="192925" y="5864270"/>
            <a:ext cx="1758067" cy="553998"/>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Conversational banking copilot on both telephony and digital channels</a:t>
            </a:r>
          </a:p>
        </p:txBody>
      </p:sp>
      <p:sp>
        <p:nvSpPr>
          <p:cNvPr id="11" name="TextBox 10">
            <a:extLst>
              <a:ext uri="{FF2B5EF4-FFF2-40B4-BE49-F238E27FC236}">
                <a16:creationId xmlns:a16="http://schemas.microsoft.com/office/drawing/2014/main" id="{CFD15451-CC70-4031-50EA-1A60FBF9A25A}"/>
              </a:ext>
            </a:extLst>
          </p:cNvPr>
          <p:cNvSpPr txBox="1"/>
          <p:nvPr/>
        </p:nvSpPr>
        <p:spPr>
          <a:xfrm>
            <a:off x="2034937" y="5864270"/>
            <a:ext cx="1968703" cy="553998"/>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HR/IT copilot for employees that reduced support costs and workload</a:t>
            </a:r>
          </a:p>
        </p:txBody>
      </p:sp>
      <p:sp>
        <p:nvSpPr>
          <p:cNvPr id="12" name="TextBox 11">
            <a:extLst>
              <a:ext uri="{FF2B5EF4-FFF2-40B4-BE49-F238E27FC236}">
                <a16:creationId xmlns:a16="http://schemas.microsoft.com/office/drawing/2014/main" id="{AA739B82-CCC7-6C3D-5543-CFE69CDD1ED9}"/>
              </a:ext>
            </a:extLst>
          </p:cNvPr>
          <p:cNvSpPr txBox="1"/>
          <p:nvPr/>
        </p:nvSpPr>
        <p:spPr>
          <a:xfrm>
            <a:off x="4071247" y="5864270"/>
            <a:ext cx="1992921"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Helping customers find and book the perfect cruise</a:t>
            </a:r>
          </a:p>
        </p:txBody>
      </p:sp>
      <p:sp>
        <p:nvSpPr>
          <p:cNvPr id="13" name="TextBox 12">
            <a:extLst>
              <a:ext uri="{FF2B5EF4-FFF2-40B4-BE49-F238E27FC236}">
                <a16:creationId xmlns:a16="http://schemas.microsoft.com/office/drawing/2014/main" id="{1F0910A9-AF1A-DD7C-E41A-7F113E4338D2}"/>
              </a:ext>
            </a:extLst>
          </p:cNvPr>
          <p:cNvSpPr txBox="1"/>
          <p:nvPr/>
        </p:nvSpPr>
        <p:spPr>
          <a:xfrm>
            <a:off x="6114132" y="5863768"/>
            <a:ext cx="1992922"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Creating customer focused copilots as a Microsoft Partner</a:t>
            </a:r>
          </a:p>
        </p:txBody>
      </p:sp>
      <p:sp>
        <p:nvSpPr>
          <p:cNvPr id="16" name="TextBox 15">
            <a:extLst>
              <a:ext uri="{FF2B5EF4-FFF2-40B4-BE49-F238E27FC236}">
                <a16:creationId xmlns:a16="http://schemas.microsoft.com/office/drawing/2014/main" id="{45F1B65C-25A8-EE46-DA3C-82BF6885ADFF}"/>
              </a:ext>
            </a:extLst>
          </p:cNvPr>
          <p:cNvSpPr txBox="1"/>
          <p:nvPr/>
        </p:nvSpPr>
        <p:spPr>
          <a:xfrm>
            <a:off x="8157018" y="5864270"/>
            <a:ext cx="2014308"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Customer copilot to help find the right products and support</a:t>
            </a:r>
          </a:p>
        </p:txBody>
      </p:sp>
      <p:sp>
        <p:nvSpPr>
          <p:cNvPr id="17" name="TextBox 16">
            <a:extLst>
              <a:ext uri="{FF2B5EF4-FFF2-40B4-BE49-F238E27FC236}">
                <a16:creationId xmlns:a16="http://schemas.microsoft.com/office/drawing/2014/main" id="{C7802DE4-B59A-DF51-ED7B-63FF15993450}"/>
              </a:ext>
            </a:extLst>
          </p:cNvPr>
          <p:cNvSpPr txBox="1"/>
          <p:nvPr/>
        </p:nvSpPr>
        <p:spPr>
          <a:xfrm>
            <a:off x="10300797" y="5863768"/>
            <a:ext cx="1779451"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Copilot that helps with customer service for guests</a:t>
            </a:r>
          </a:p>
        </p:txBody>
      </p:sp>
      <p:pic>
        <p:nvPicPr>
          <p:cNvPr id="18" name="Picture 2" descr="Accenture Logo White Png - PNG Image Collection">
            <a:extLst>
              <a:ext uri="{FF2B5EF4-FFF2-40B4-BE49-F238E27FC236}">
                <a16:creationId xmlns:a16="http://schemas.microsoft.com/office/drawing/2014/main" id="{7E5F274F-F8F7-2337-FCFB-EB769DDB1DB8}"/>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489289" y="5346362"/>
            <a:ext cx="1261400" cy="35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249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0 2.96296E-6 L 0 0.03541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100"/>
                                  </p:stCondLst>
                                  <p:childTnLst>
                                    <p:animMotion origin="layout" path="M 0 3.7037E-7 L 0 0.03542 " pathEditMode="relative" rAng="0" ptsTypes="AA">
                                      <p:cBhvr>
                                        <p:cTn id="14"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Copilot Studio</a:t>
            </a:r>
          </a:p>
        </p:txBody>
      </p:sp>
      <p:sp>
        <p:nvSpPr>
          <p:cNvPr id="80" name="Rectangle 79">
            <a:extLst>
              <a:ext uri="{FF2B5EF4-FFF2-40B4-BE49-F238E27FC236}">
                <a16:creationId xmlns:a16="http://schemas.microsoft.com/office/drawing/2014/main" id="{CDBED866-784C-4E2B-F14A-BE8EE80F45FE}"/>
              </a:ext>
            </a:extLst>
          </p:cNvPr>
          <p:cNvSpPr/>
          <p:nvPr/>
        </p:nvSpPr>
        <p:spPr>
          <a:xfrm>
            <a:off x="6661588" y="6646501"/>
            <a:ext cx="5359105" cy="200055"/>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mn-cs"/>
              </a:rPr>
              <a:t>All pricing subject to change, please consult price list for actual pricing</a:t>
            </a:r>
            <a:r>
              <a:rPr kumimoji="0" lang="en-US" sz="7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S Mincho" panose="02020609040205080304" pitchFamily="49" charset="-128"/>
                <a:cs typeface="+mn-cs"/>
              </a:rPr>
              <a:t>.</a:t>
            </a:r>
          </a:p>
        </p:txBody>
      </p:sp>
      <p:cxnSp>
        <p:nvCxnSpPr>
          <p:cNvPr id="31" name="Straight Connector 30">
            <a:extLst>
              <a:ext uri="{FF2B5EF4-FFF2-40B4-BE49-F238E27FC236}">
                <a16:creationId xmlns:a16="http://schemas.microsoft.com/office/drawing/2014/main" id="{9FF37C73-2224-4B61-F383-363BB1721BD8}"/>
              </a:ext>
              <a:ext uri="{C183D7F6-B498-43B3-948B-1728B52AA6E4}">
                <adec:decorative xmlns:adec="http://schemas.microsoft.com/office/drawing/2017/decorative" val="1"/>
              </a:ext>
            </a:extLst>
          </p:cNvPr>
          <p:cNvCxnSpPr>
            <a:cxnSpLocks/>
          </p:cNvCxnSpPr>
          <p:nvPr/>
        </p:nvCxnSpPr>
        <p:spPr>
          <a:xfrm>
            <a:off x="5279356" y="3350525"/>
            <a:ext cx="1844735" cy="0"/>
          </a:xfrm>
          <a:prstGeom prst="line">
            <a:avLst/>
          </a:prstGeom>
          <a:ln w="158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descr="Copilot Studio overview, details are on the next slide.">
            <a:extLst>
              <a:ext uri="{FF2B5EF4-FFF2-40B4-BE49-F238E27FC236}">
                <a16:creationId xmlns:a16="http://schemas.microsoft.com/office/drawing/2014/main" id="{E642E2CA-208E-5CC1-91B2-6A2DB0E24A5C}"/>
              </a:ext>
            </a:extLst>
          </p:cNvPr>
          <p:cNvGrpSpPr/>
          <p:nvPr/>
        </p:nvGrpSpPr>
        <p:grpSpPr>
          <a:xfrm>
            <a:off x="3040777" y="1417967"/>
            <a:ext cx="6099396" cy="4636008"/>
            <a:chOff x="866766" y="1867794"/>
            <a:chExt cx="3662622" cy="4715623"/>
          </a:xfrm>
        </p:grpSpPr>
        <p:grpSp>
          <p:nvGrpSpPr>
            <p:cNvPr id="12" name="Group 11">
              <a:extLst>
                <a:ext uri="{FF2B5EF4-FFF2-40B4-BE49-F238E27FC236}">
                  <a16:creationId xmlns:a16="http://schemas.microsoft.com/office/drawing/2014/main" id="{DE8E4750-DC69-CDEE-2F28-08F31EA8AD6A}"/>
                </a:ext>
              </a:extLst>
            </p:cNvPr>
            <p:cNvGrpSpPr/>
            <p:nvPr/>
          </p:nvGrpSpPr>
          <p:grpSpPr>
            <a:xfrm>
              <a:off x="866766" y="1867794"/>
              <a:ext cx="3662622" cy="4715623"/>
              <a:chOff x="882049" y="1867794"/>
              <a:chExt cx="3662622" cy="4715623"/>
            </a:xfrm>
          </p:grpSpPr>
          <p:sp>
            <p:nvSpPr>
              <p:cNvPr id="60" name="Rectangle: Rounded Corners 59">
                <a:extLst>
                  <a:ext uri="{FF2B5EF4-FFF2-40B4-BE49-F238E27FC236}">
                    <a16:creationId xmlns:a16="http://schemas.microsoft.com/office/drawing/2014/main" id="{C073F594-D015-A8FE-4D8E-636B604C686E}"/>
                  </a:ext>
                </a:extLst>
              </p:cNvPr>
              <p:cNvSpPr/>
              <p:nvPr/>
            </p:nvSpPr>
            <p:spPr bwMode="auto">
              <a:xfrm>
                <a:off x="882258" y="1867794"/>
                <a:ext cx="3662413" cy="4715623"/>
              </a:xfrm>
              <a:prstGeom prst="roundRect">
                <a:avLst>
                  <a:gd name="adj" fmla="val 6627"/>
                </a:avLst>
              </a:prstGeom>
              <a:solidFill>
                <a:schemeClr val="accent5">
                  <a:lumMod val="20000"/>
                  <a:lumOff val="80000"/>
                </a:schemeClr>
              </a:solidFill>
              <a:ln w="28575">
                <a:gradFill flip="none" rotWithShape="1">
                  <a:gsLst>
                    <a:gs pos="4587">
                      <a:schemeClr val="accent5"/>
                    </a:gs>
                    <a:gs pos="100000">
                      <a:srgbClr val="D989DC"/>
                    </a:gs>
                  </a:gsLst>
                  <a:path path="circle">
                    <a:fillToRect l="100000" t="100000"/>
                  </a:path>
                  <a:tileRect r="-100000" b="-100000"/>
                </a:gradFill>
                <a:headEnd type="none" w="med" len="med"/>
                <a:tailEnd type="none" w="med" len="med"/>
              </a:ln>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3" name="Rectangle: Top Corners Rounded 62">
                <a:extLst>
                  <a:ext uri="{FF2B5EF4-FFF2-40B4-BE49-F238E27FC236}">
                    <a16:creationId xmlns:a16="http://schemas.microsoft.com/office/drawing/2014/main" id="{26F406B7-C51C-1530-0D53-98D1FBBAB624}"/>
                  </a:ext>
                </a:extLst>
              </p:cNvPr>
              <p:cNvSpPr/>
              <p:nvPr/>
            </p:nvSpPr>
            <p:spPr bwMode="auto">
              <a:xfrm>
                <a:off x="882049" y="1869457"/>
                <a:ext cx="3662413" cy="876846"/>
              </a:xfrm>
              <a:prstGeom prst="round2SameRect">
                <a:avLst/>
              </a:prstGeom>
              <a:solidFill>
                <a:schemeClr val="accent5">
                  <a:lumMod val="40000"/>
                  <a:lumOff val="60000"/>
                </a:schemeClr>
              </a:solidFill>
              <a:ln w="28575">
                <a:gradFill flip="none" rotWithShape="1">
                  <a:gsLst>
                    <a:gs pos="4587">
                      <a:schemeClr val="accent5"/>
                    </a:gs>
                    <a:gs pos="100000">
                      <a:srgbClr val="D989DC"/>
                    </a:gs>
                  </a:gsLst>
                  <a:path path="circle">
                    <a:fillToRect l="100000" t="100000"/>
                  </a:path>
                  <a:tileRect r="-100000" b="-100000"/>
                </a:gradFill>
                <a:headEnd type="none" w="med" len="med"/>
                <a:tailEnd type="none" w="med" len="med"/>
              </a:ln>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0CA8BD19-34ED-443C-2AC0-C69FFA33ACB3}"/>
                </a:ext>
              </a:extLst>
            </p:cNvPr>
            <p:cNvSpPr txBox="1"/>
            <p:nvPr/>
          </p:nvSpPr>
          <p:spPr>
            <a:xfrm>
              <a:off x="1329591" y="2005599"/>
              <a:ext cx="2745437" cy="626124"/>
            </a:xfrm>
            <a:prstGeom prst="rect">
              <a:avLst/>
            </a:prstGeom>
            <a:noFill/>
          </p:spPr>
          <p:txBody>
            <a:bodyPr wrap="square" lIns="0" tIns="0" rIns="0" bIns="0" rtlCol="0">
              <a:spAutoFit/>
            </a:bodyPr>
            <a:lstStyle/>
            <a:p>
              <a:pPr marL="0" marR="0" lvl="1"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t>Copilot Studio </a:t>
              </a:r>
            </a:p>
            <a:p>
              <a:pPr marL="0" marR="0" lvl="1"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t>message capacity add-on</a:t>
              </a:r>
            </a:p>
          </p:txBody>
        </p:sp>
        <p:sp>
          <p:nvSpPr>
            <p:cNvPr id="76" name="Rectangle 75">
              <a:extLst>
                <a:ext uri="{FF2B5EF4-FFF2-40B4-BE49-F238E27FC236}">
                  <a16:creationId xmlns:a16="http://schemas.microsoft.com/office/drawing/2014/main" id="{B3DE1E07-E497-B229-F4FC-87E6EED8CEF1}"/>
                </a:ext>
              </a:extLst>
            </p:cNvPr>
            <p:cNvSpPr/>
            <p:nvPr/>
          </p:nvSpPr>
          <p:spPr>
            <a:xfrm>
              <a:off x="941586" y="2877291"/>
              <a:ext cx="3521446" cy="393283"/>
            </a:xfrm>
            <a:prstGeom prst="rect">
              <a:avLst/>
            </a:prstGeom>
          </p:spPr>
          <p:txBody>
            <a:bodyPr wrap="square" lIns="91440" anchor="t">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$200 per tenant/month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Tenant-wide capacity license sold in capacity packs.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capacity pack = 25,000 messages/month</a:t>
              </a:r>
            </a:p>
          </p:txBody>
        </p:sp>
        <p:sp>
          <p:nvSpPr>
            <p:cNvPr id="77" name="Rectangle 76">
              <a:extLst>
                <a:ext uri="{FF2B5EF4-FFF2-40B4-BE49-F238E27FC236}">
                  <a16:creationId xmlns:a16="http://schemas.microsoft.com/office/drawing/2014/main" id="{1C1615D1-6FD4-DACC-8E97-DBFB3A6E979C}"/>
                </a:ext>
              </a:extLst>
            </p:cNvPr>
            <p:cNvSpPr/>
            <p:nvPr/>
          </p:nvSpPr>
          <p:spPr>
            <a:xfrm>
              <a:off x="1161522" y="3868365"/>
              <a:ext cx="3264682" cy="2533625"/>
            </a:xfrm>
            <a:prstGeom prst="rect">
              <a:avLst/>
            </a:prstGeom>
          </p:spPr>
          <p:txBody>
            <a:bodyPr wrap="square" lIns="91440" tIns="0" bIns="0" anchor="t">
              <a:noAutofit/>
            </a:bodyPr>
            <a:lstStyle/>
            <a:p>
              <a:pPr marL="0" marR="0" lvl="0" indent="0" algn="l" defTabSz="914367" rtl="0" eaLnBrk="1" fontAlgn="auto" latinLnBrk="0" hangingPunct="1">
                <a:lnSpc>
                  <a:spcPct val="108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Offer Details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Gen AI: AI-enabled conversations </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
                  <a:ea typeface="+mn-ea"/>
                  <a:cs typeface="+mn-cs"/>
                </a:rPr>
                <a:t>Copilot in Microsoft Copilot Studio: Create and iterate on chatbot topics using expanded natural language capabilities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Power Automate for Microsoft Copilot Studio: Cloud flows – Create automated, instant and scheduled flows within context of Microsoft Copilot Studio bots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Connectors: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Standard</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5">
                    <a:extLst>
                      <a:ext uri="{A12FA001-AC4F-418D-AE19-62706E023703}">
                        <ahyp:hlinkClr xmlns:ahyp="http://schemas.microsoft.com/office/drawing/2018/hyperlinkcolor" val="tx"/>
                      </a:ext>
                    </a:extLst>
                  </a:hlinkClick>
                </a:rPr>
                <a:t>Premium</a:t>
              </a:r>
              <a:r>
                <a:rPr kumimoji="0" lang="en-US" sz="1200" b="0" i="0" u="none" strike="noStrike" kern="1200" cap="none" spc="0" normalizeH="0" baseline="0" noProof="0">
                  <a:ln>
                    <a:noFill/>
                  </a:ln>
                  <a:solidFill>
                    <a:srgbClr val="000000"/>
                  </a:solidFill>
                  <a:effectLst/>
                  <a:uLnTx/>
                  <a:uFillTx/>
                  <a:latin typeface="Segoe UI"/>
                  <a:ea typeface="+mn-ea"/>
                  <a:cs typeface="Segoe UI"/>
                </a:rPr>
                <a:t> and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Custom</a:t>
              </a:r>
              <a:r>
                <a:rPr kumimoji="0" lang="en-US" sz="1200" b="0" i="0" u="none" strike="noStrike" kern="1200" cap="none" spc="0" normalizeH="0" baseline="0" noProof="0">
                  <a:ln>
                    <a:noFill/>
                  </a:ln>
                  <a:solidFill>
                    <a:srgbClr val="000000"/>
                  </a:solidFill>
                  <a:effectLst/>
                  <a:uLnTx/>
                  <a:uFillTx/>
                  <a:latin typeface="Segoe UI"/>
                  <a:ea typeface="+mn-ea"/>
                  <a:cs typeface="Segoe UI"/>
                </a:rPr>
                <a:t> connectors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Dataverse for Microsoft Copilot Studio: Dataverse Default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5 GB Database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20 GB File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 GB Log Capacity</a:t>
              </a:r>
            </a:p>
            <a:p>
              <a:pPr marL="0" marR="0" lvl="1" indent="0" algn="l" defTabSz="914192" rtl="0" eaLnBrk="1" fontAlgn="auto" latinLnBrk="0" hangingPunct="1">
                <a:lnSpc>
                  <a:spcPct val="100000"/>
                </a:lnSpc>
                <a:spcBef>
                  <a:spcPts val="0"/>
                </a:spcBef>
                <a:spcAft>
                  <a:spcPts val="4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78" name="Straight Connector 77">
              <a:extLst>
                <a:ext uri="{FF2B5EF4-FFF2-40B4-BE49-F238E27FC236}">
                  <a16:creationId xmlns:a16="http://schemas.microsoft.com/office/drawing/2014/main" id="{751C632B-1B96-CEBD-D3AB-51644C34B1A3}"/>
                </a:ext>
              </a:extLst>
            </p:cNvPr>
            <p:cNvCxnSpPr>
              <a:cxnSpLocks/>
            </p:cNvCxnSpPr>
            <p:nvPr/>
          </p:nvCxnSpPr>
          <p:spPr>
            <a:xfrm>
              <a:off x="1214283" y="3686938"/>
              <a:ext cx="2860745" cy="0"/>
            </a:xfrm>
            <a:prstGeom prst="line">
              <a:avLst/>
            </a:prstGeom>
            <a:ln w="158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673D8878-ACCA-CB1A-FBAA-488078A901C8}"/>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870058" y="265616"/>
            <a:ext cx="612648" cy="612648"/>
          </a:xfrm>
          <a:prstGeom prst="rect">
            <a:avLst/>
          </a:prstGeom>
        </p:spPr>
      </p:pic>
    </p:spTree>
    <p:extLst>
      <p:ext uri="{BB962C8B-B14F-4D97-AF65-F5344CB8AC3E}">
        <p14:creationId xmlns:p14="http://schemas.microsoft.com/office/powerpoint/2010/main" val="2440143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C117-BE7B-55AB-DB16-19E248C47652}"/>
              </a:ext>
            </a:extLst>
          </p:cNvPr>
          <p:cNvSpPr>
            <a:spLocks noGrp="1"/>
          </p:cNvSpPr>
          <p:nvPr>
            <p:ph type="title"/>
          </p:nvPr>
        </p:nvSpPr>
        <p:spPr>
          <a:xfrm>
            <a:off x="1829800" y="1427377"/>
            <a:ext cx="5282200" cy="1107996"/>
          </a:xfrm>
        </p:spPr>
        <p:txBody>
          <a:bodyPr/>
          <a:lstStyle/>
          <a:p>
            <a:r>
              <a:rPr lang="en-US" sz="3600"/>
              <a:t>Copilot Studio </a:t>
            </a:r>
            <a:br>
              <a:rPr lang="en-US" sz="3600"/>
            </a:br>
            <a:r>
              <a:rPr lang="en-US" sz="3600">
                <a:solidFill>
                  <a:schemeClr val="bg1">
                    <a:lumMod val="25000"/>
                    <a:lumOff val="75000"/>
                  </a:schemeClr>
                </a:solidFill>
              </a:rPr>
              <a:t>Implementation Guide</a:t>
            </a:r>
          </a:p>
        </p:txBody>
      </p:sp>
      <p:sp>
        <p:nvSpPr>
          <p:cNvPr id="4" name="Text Placeholder 3">
            <a:extLst>
              <a:ext uri="{FF2B5EF4-FFF2-40B4-BE49-F238E27FC236}">
                <a16:creationId xmlns:a16="http://schemas.microsoft.com/office/drawing/2014/main" id="{081473BF-A63E-552B-82F0-2FD025311F51}"/>
              </a:ext>
            </a:extLst>
          </p:cNvPr>
          <p:cNvSpPr>
            <a:spLocks noGrp="1"/>
          </p:cNvSpPr>
          <p:nvPr>
            <p:ph type="body" sz="quarter" idx="12"/>
          </p:nvPr>
        </p:nvSpPr>
        <p:spPr>
          <a:xfrm>
            <a:off x="2236199" y="2854540"/>
            <a:ext cx="5555993" cy="2616101"/>
          </a:xfrm>
        </p:spPr>
        <p:txBody>
          <a:bodyPr/>
          <a:lstStyle/>
          <a:p>
            <a:pPr>
              <a:spcAft>
                <a:spcPts val="1200"/>
              </a:spcAft>
            </a:pPr>
            <a:r>
              <a:rPr lang="en-US" sz="2000" b="0" i="0">
                <a:solidFill>
                  <a:schemeClr val="tx1"/>
                </a:solidFill>
                <a:effectLst/>
                <a:latin typeface="+mn-lt"/>
              </a:rPr>
              <a:t>The Copilot Studio implementation guide provides a framework to do a 360-degree review of a copilot or bot project. </a:t>
            </a:r>
          </a:p>
          <a:p>
            <a:pPr>
              <a:spcAft>
                <a:spcPts val="1200"/>
              </a:spcAft>
            </a:pPr>
            <a:r>
              <a:rPr lang="en-US" sz="2000" b="0" i="0">
                <a:solidFill>
                  <a:schemeClr val="tx1"/>
                </a:solidFill>
                <a:effectLst/>
                <a:latin typeface="+mn-lt"/>
              </a:rPr>
              <a:t>Through probing questions, it highlights potential risks and gaps, aims at aligning the project with the product roadmap, and shares guidance, best practices and reference architecture examples.</a:t>
            </a:r>
            <a:endParaRPr lang="en-US" sz="2000">
              <a:solidFill>
                <a:schemeClr val="tx1"/>
              </a:solidFill>
              <a:latin typeface="+mn-lt"/>
            </a:endParaRPr>
          </a:p>
        </p:txBody>
      </p:sp>
      <p:pic>
        <p:nvPicPr>
          <p:cNvPr id="6" name="Graphic 5">
            <a:extLst>
              <a:ext uri="{FF2B5EF4-FFF2-40B4-BE49-F238E27FC236}">
                <a16:creationId xmlns:a16="http://schemas.microsoft.com/office/drawing/2014/main" id="{883FFA99-701A-4A59-5E1C-297EBF1BF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94" y="1499947"/>
            <a:ext cx="972000" cy="97200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07598EE9-6330-D8F3-86EB-8027BD8DBAD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893" y="4162591"/>
            <a:ext cx="1430084" cy="205455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16BFDCA-ACB6-962A-F921-9F01572455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93415" y="2379761"/>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2" name="Picture 11" descr="A screenshot of a computer&#10;&#10;Description automatically generated">
            <a:extLst>
              <a:ext uri="{FF2B5EF4-FFF2-40B4-BE49-F238E27FC236}">
                <a16:creationId xmlns:a16="http://schemas.microsoft.com/office/drawing/2014/main" id="{8377E8A7-18D8-CE36-2195-AA379B5C7B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93415" y="4588244"/>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4" name="Picture 13" descr="A screenshot of a computer&#10;&#10;Description automatically generated">
            <a:extLst>
              <a:ext uri="{FF2B5EF4-FFF2-40B4-BE49-F238E27FC236}">
                <a16:creationId xmlns:a16="http://schemas.microsoft.com/office/drawing/2014/main" id="{21164A39-7977-7A10-3437-462F743708C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93415" y="171278"/>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sp>
        <p:nvSpPr>
          <p:cNvPr id="20" name="Rectangle: Rounded Corners 19">
            <a:extLst>
              <a:ext uri="{FF2B5EF4-FFF2-40B4-BE49-F238E27FC236}">
                <a16:creationId xmlns:a16="http://schemas.microsoft.com/office/drawing/2014/main" id="{D9786683-5720-DBC9-83AF-D6CDDA4B170F}"/>
              </a:ext>
            </a:extLst>
          </p:cNvPr>
          <p:cNvSpPr/>
          <p:nvPr/>
        </p:nvSpPr>
        <p:spPr bwMode="auto">
          <a:xfrm>
            <a:off x="2236200" y="5767830"/>
            <a:ext cx="5555992" cy="449315"/>
          </a:xfrm>
          <a:prstGeom prst="roundRect">
            <a:avLst>
              <a:gd name="adj" fmla="val 50000"/>
            </a:avLst>
          </a:prstGeom>
          <a:gradFill flip="none" rotWithShape="1">
            <a:gsLst>
              <a:gs pos="53000">
                <a:srgbClr val="0765AE"/>
              </a:gs>
              <a:gs pos="100000">
                <a:srgbClr val="1985D8"/>
              </a:gs>
              <a:gs pos="0">
                <a:srgbClr val="1F8FE5"/>
              </a:gs>
            </a:gsLst>
            <a:lin ang="5400000" scaled="0"/>
            <a:tileRect/>
          </a:gradFill>
          <a:ln>
            <a:noFill/>
            <a:headEnd type="none" w="med" len="med"/>
            <a:tailEnd type="none" w="med" len="med"/>
          </a:ln>
          <a:effectLst>
            <a:outerShdw blurRad="228600" dist="38100" dir="5400000" sx="104000" sy="104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Aptos" panose="02110004020202020204"/>
                <a:ea typeface="+mn-ea"/>
                <a:cs typeface="+mn-cs"/>
                <a:hlinkClick r:id="rId8">
                  <a:extLst>
                    <a:ext uri="{A12FA001-AC4F-418D-AE19-62706E023703}">
                      <ahyp:hlinkClr xmlns:ahyp="http://schemas.microsoft.com/office/drawing/2018/hyperlinkcolor" val="tx"/>
                    </a:ext>
                  </a:extLst>
                </a:hlinkClick>
              </a:rPr>
              <a:t>aka.ms/CopilotStudioImplementationGuide</a:t>
            </a: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4814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Get Started</a:t>
            </a:r>
          </a:p>
        </p:txBody>
      </p:sp>
    </p:spTree>
    <p:extLst>
      <p:ext uri="{BB962C8B-B14F-4D97-AF65-F5344CB8AC3E}">
        <p14:creationId xmlns:p14="http://schemas.microsoft.com/office/powerpoint/2010/main" val="799885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045E5-2C5A-5E35-F3B6-8DA646AF9353}"/>
              </a:ext>
            </a:extLst>
          </p:cNvPr>
          <p:cNvSpPr>
            <a:spLocks noGrp="1"/>
          </p:cNvSpPr>
          <p:nvPr>
            <p:ph type="title"/>
          </p:nvPr>
        </p:nvSpPr>
        <p:spPr>
          <a:xfrm>
            <a:off x="2540115" y="2025481"/>
            <a:ext cx="8787103" cy="615553"/>
          </a:xfrm>
        </p:spPr>
        <p:txBody>
          <a:bodyPr anchor="t"/>
          <a:lstStyle/>
          <a:p>
            <a:r>
              <a:rPr lang="en-US" sz="4000" dirty="0">
                <a:solidFill>
                  <a:schemeClr val="tx1"/>
                </a:solidFill>
                <a:cs typeface="Segoe UI"/>
              </a:rPr>
              <a:t>Go to </a:t>
            </a:r>
            <a:r>
              <a:rPr lang="en-US" sz="4000" dirty="0">
                <a:ea typeface="+mj-lt"/>
                <a:cs typeface="+mj-lt"/>
              </a:rPr>
              <a:t>aka.ms/CopilotStudioWorkshop</a:t>
            </a:r>
            <a:r>
              <a:rPr lang="en-US" sz="4000" dirty="0">
                <a:solidFill>
                  <a:schemeClr val="tx1"/>
                </a:solidFill>
                <a:ea typeface="+mj-lt"/>
                <a:cs typeface="+mj-lt"/>
              </a:rPr>
              <a:t> </a:t>
            </a:r>
            <a:endParaRPr lang="en-US" sz="4000" dirty="0">
              <a:solidFill>
                <a:schemeClr val="tx1"/>
              </a:solidFill>
            </a:endParaRPr>
          </a:p>
        </p:txBody>
      </p:sp>
      <p:sp>
        <p:nvSpPr>
          <p:cNvPr id="3" name="Rectangle: Rounded Corners 2">
            <a:extLst>
              <a:ext uri="{FF2B5EF4-FFF2-40B4-BE49-F238E27FC236}">
                <a16:creationId xmlns:a16="http://schemas.microsoft.com/office/drawing/2014/main" id="{79CCB66A-D9D1-ECB3-E1C5-4E1A07DA575E}"/>
              </a:ext>
            </a:extLst>
          </p:cNvPr>
          <p:cNvSpPr/>
          <p:nvPr/>
        </p:nvSpPr>
        <p:spPr bwMode="auto">
          <a:xfrm>
            <a:off x="5656520" y="2913321"/>
            <a:ext cx="5479312" cy="3196855"/>
          </a:xfrm>
          <a:prstGeom prst="roundRect">
            <a:avLst>
              <a:gd name="adj" fmla="val 5072"/>
            </a:avLst>
          </a:prstGeom>
          <a:solidFill>
            <a:srgbClr val="014A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l" defTabSz="932472" fontAlgn="base">
              <a:spcBef>
                <a:spcPct val="0"/>
              </a:spcBef>
              <a:spcAft>
                <a:spcPct val="0"/>
              </a:spcAft>
            </a:pPr>
            <a:r>
              <a:rPr lang="en-US" sz="3200" dirty="0">
                <a:solidFill>
                  <a:srgbClr val="FFFFFF"/>
                </a:solidFill>
                <a:ea typeface="Segoe UI" pitchFamily="34" charset="0"/>
                <a:cs typeface="Segoe UI" pitchFamily="34" charset="0"/>
              </a:rPr>
              <a:t>THEN:</a:t>
            </a:r>
          </a:p>
          <a:p>
            <a:pPr marL="361950" indent="-361950" algn="l" defTabSz="932472" fontAlgn="base">
              <a:spcBef>
                <a:spcPct val="0"/>
              </a:spcBef>
              <a:spcAft>
                <a:spcPct val="0"/>
              </a:spcAft>
              <a:buFont typeface="+mj-lt"/>
              <a:buAutoNum type="arabicPeriod"/>
            </a:pPr>
            <a:endParaRPr lang="en-US" sz="2400" dirty="0">
              <a:solidFill>
                <a:srgbClr val="FFFFFF"/>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b="1" dirty="0">
                <a:solidFill>
                  <a:schemeClr val="bg1"/>
                </a:solidFill>
                <a:ea typeface="Segoe UI" pitchFamily="34" charset="0"/>
                <a:cs typeface="Segoe UI" pitchFamily="34" charset="0"/>
              </a:rPr>
              <a:t>Download</a:t>
            </a:r>
            <a:r>
              <a:rPr lang="en-US" sz="2400" dirty="0">
                <a:solidFill>
                  <a:schemeClr val="bg1"/>
                </a:solidFill>
                <a:ea typeface="Segoe UI" pitchFamily="34" charset="0"/>
                <a:cs typeface="Segoe UI" pitchFamily="34" charset="0"/>
              </a:rPr>
              <a:t> and </a:t>
            </a:r>
            <a:r>
              <a:rPr lang="en-US" sz="2400" b="1" dirty="0">
                <a:solidFill>
                  <a:schemeClr val="bg1"/>
                </a:solidFill>
                <a:ea typeface="Segoe UI" pitchFamily="34" charset="0"/>
                <a:cs typeface="Segoe UI" pitchFamily="34" charset="0"/>
              </a:rPr>
              <a:t>unzip</a:t>
            </a:r>
            <a:r>
              <a:rPr lang="en-US" sz="2400" dirty="0">
                <a:solidFill>
                  <a:schemeClr val="bg1"/>
                </a:solidFill>
                <a:ea typeface="Segoe UI" pitchFamily="34" charset="0"/>
                <a:cs typeface="Segoe UI" pitchFamily="34" charset="0"/>
              </a:rPr>
              <a:t> </a:t>
            </a:r>
            <a:br>
              <a:rPr lang="en-US" sz="2400" dirty="0">
                <a:solidFill>
                  <a:schemeClr val="bg1"/>
                </a:solidFill>
                <a:ea typeface="Segoe UI" pitchFamily="34" charset="0"/>
                <a:cs typeface="Segoe UI" pitchFamily="34" charset="0"/>
              </a:rPr>
            </a:br>
            <a:r>
              <a:rPr lang="en-US" sz="2400" dirty="0">
                <a:solidFill>
                  <a:schemeClr val="bg1"/>
                </a:solidFill>
                <a:ea typeface="Segoe UI" pitchFamily="34" charset="0"/>
                <a:cs typeface="Segoe UI" pitchFamily="34" charset="0"/>
              </a:rPr>
              <a:t>the lab files locally.</a:t>
            </a:r>
          </a:p>
          <a:p>
            <a:pPr marL="361950" indent="-361950" algn="l" defTabSz="932472" fontAlgn="base">
              <a:spcBef>
                <a:spcPct val="0"/>
              </a:spcBef>
              <a:spcAft>
                <a:spcPct val="0"/>
              </a:spcAft>
              <a:buFont typeface="+mj-lt"/>
              <a:buAutoNum type="arabicPeriod"/>
            </a:pPr>
            <a:endParaRPr lang="en-US" sz="2400" dirty="0">
              <a:solidFill>
                <a:schemeClr val="bg1"/>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dirty="0">
                <a:solidFill>
                  <a:schemeClr val="bg1"/>
                </a:solidFill>
                <a:ea typeface="Segoe UI" pitchFamily="34" charset="0"/>
                <a:cs typeface="Segoe UI" pitchFamily="34" charset="0"/>
              </a:rPr>
              <a:t>Using the provided credentials, </a:t>
            </a:r>
            <a:r>
              <a:rPr lang="en-US" sz="2400" b="1" dirty="0">
                <a:solidFill>
                  <a:schemeClr val="bg1"/>
                </a:solidFill>
                <a:ea typeface="Segoe UI" pitchFamily="34" charset="0"/>
                <a:cs typeface="Segoe UI" pitchFamily="34" charset="0"/>
              </a:rPr>
              <a:t>log in </a:t>
            </a:r>
            <a:r>
              <a:rPr lang="en-US" sz="2400" dirty="0">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aka.ms/</a:t>
            </a:r>
            <a:r>
              <a:rPr lang="en-US" sz="2400" dirty="0" err="1">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CopilotStudioStart</a:t>
            </a:r>
            <a:r>
              <a:rPr lang="en-US" sz="2400" dirty="0">
                <a:solidFill>
                  <a:schemeClr val="bg1"/>
                </a:solidFill>
                <a:ea typeface="Segoe UI" pitchFamily="34" charset="0"/>
                <a:cs typeface="Segoe UI" pitchFamily="34" charset="0"/>
              </a:rPr>
              <a:t> </a:t>
            </a:r>
          </a:p>
          <a:p>
            <a:pPr marL="457200" indent="-457200" algn="l" defTabSz="932472" fontAlgn="base">
              <a:spcBef>
                <a:spcPct val="0"/>
              </a:spcBef>
              <a:spcAft>
                <a:spcPct val="0"/>
              </a:spcAft>
              <a:buFont typeface="+mj-lt"/>
              <a:buAutoNum type="arabicPeriod"/>
            </a:pPr>
            <a:endParaRPr lang="en-US" sz="2400" dirty="0">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5AB3B91-C496-B05E-CC87-375BF178AC2F}"/>
              </a:ext>
            </a:extLst>
          </p:cNvPr>
          <p:cNvSpPr/>
          <p:nvPr/>
        </p:nvSpPr>
        <p:spPr bwMode="auto">
          <a:xfrm>
            <a:off x="2296394" y="5354383"/>
            <a:ext cx="2744463" cy="754280"/>
          </a:xfrm>
          <a:prstGeom prst="roundRect">
            <a:avLst>
              <a:gd name="adj" fmla="val 5072"/>
            </a:avLst>
          </a:prstGeom>
          <a:solidFill>
            <a:srgbClr val="014A9A"/>
          </a:solidFill>
          <a:ln>
            <a:noFill/>
            <a:headEnd type="none" w="med" len="med"/>
            <a:tailEnd type="none" w="med" len="med"/>
          </a:ln>
          <a:effectLst>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ctr" defTabSz="932472">
              <a:spcBef>
                <a:spcPct val="0"/>
              </a:spcBef>
              <a:spcAft>
                <a:spcPct val="0"/>
              </a:spcAft>
            </a:pPr>
            <a:r>
              <a:rPr lang="en-US" sz="2800">
                <a:solidFill>
                  <a:srgbClr val="FFFFFF"/>
                </a:solidFill>
                <a:ea typeface="Segoe UI" pitchFamily="34" charset="0"/>
                <a:cs typeface="Segoe UI"/>
              </a:rPr>
              <a:t>SCAN ME</a:t>
            </a:r>
            <a:endParaRPr lang="en-US" sz="2800">
              <a:solidFill>
                <a:srgbClr val="FFFFFF"/>
              </a:solidFill>
              <a:ea typeface="Segoe UI" pitchFamily="34" charset="0"/>
              <a:cs typeface="Segoe UI" pitchFamily="34" charset="0"/>
            </a:endParaRPr>
          </a:p>
        </p:txBody>
      </p:sp>
      <p:pic>
        <p:nvPicPr>
          <p:cNvPr id="6" name="Picture 5" descr="A qr code on a white background&#10;&#10;Description automatically generated">
            <a:extLst>
              <a:ext uri="{FF2B5EF4-FFF2-40B4-BE49-F238E27FC236}">
                <a16:creationId xmlns:a16="http://schemas.microsoft.com/office/drawing/2014/main" id="{C850A9A2-A224-A41D-5ECA-F49ED6A0450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251717" y="2602934"/>
            <a:ext cx="2833815" cy="2833815"/>
          </a:xfrm>
          <a:prstGeom prst="rect">
            <a:avLst/>
          </a:prstGeom>
        </p:spPr>
      </p:pic>
    </p:spTree>
    <p:extLst>
      <p:ext uri="{BB962C8B-B14F-4D97-AF65-F5344CB8AC3E}">
        <p14:creationId xmlns:p14="http://schemas.microsoft.com/office/powerpoint/2010/main" val="2623259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8263" y="457200"/>
            <a:ext cx="11018520" cy="615553"/>
          </a:xfrm>
        </p:spPr>
        <p:txBody>
          <a:bodyPr/>
          <a:lstStyle/>
          <a:p>
            <a:r>
              <a:rPr lang="en-US" sz="4000" b="1" cap="all" dirty="0">
                <a:solidFill>
                  <a:srgbClr val="C00000"/>
                </a:solidFill>
              </a:rPr>
              <a:t>Important lab instructions</a:t>
            </a:r>
          </a:p>
        </p:txBody>
      </p:sp>
      <p:sp>
        <p:nvSpPr>
          <p:cNvPr id="3" name="Content Placeholder 2">
            <a:extLst>
              <a:ext uri="{FF2B5EF4-FFF2-40B4-BE49-F238E27FC236}">
                <a16:creationId xmlns:a16="http://schemas.microsoft.com/office/drawing/2014/main" id="{58F3D689-D0CC-E791-8828-420C613568BE}"/>
              </a:ext>
            </a:extLst>
          </p:cNvPr>
          <p:cNvSpPr>
            <a:spLocks noGrp="1"/>
          </p:cNvSpPr>
          <p:nvPr>
            <p:ph sz="quarter" idx="10"/>
          </p:nvPr>
        </p:nvSpPr>
        <p:spPr>
          <a:xfrm>
            <a:off x="584200" y="1822663"/>
            <a:ext cx="11018838" cy="3644075"/>
          </a:xfrm>
        </p:spPr>
        <p:txBody>
          <a:bodyPr vert="horz" wrap="square" lIns="0" tIns="0" rIns="0" bIns="0" rtlCol="0" anchor="t">
            <a:spAutoFit/>
          </a:bodyPr>
          <a:lstStyle/>
          <a:p>
            <a:pPr marL="514350" indent="-514350">
              <a:buFont typeface="+mj-lt"/>
              <a:buAutoNum type="arabicPeriod"/>
            </a:pPr>
            <a:r>
              <a:rPr lang="en-US" sz="3200" b="1" dirty="0">
                <a:solidFill>
                  <a:srgbClr val="C00000"/>
                </a:solidFill>
                <a:latin typeface="+mj-lt"/>
              </a:rPr>
              <a:t>Follow the labs</a:t>
            </a:r>
            <a:r>
              <a:rPr lang="en-US" sz="3200" dirty="0">
                <a:latin typeface="+mj-lt"/>
              </a:rPr>
              <a:t> </a:t>
            </a:r>
            <a:r>
              <a:rPr lang="en-US" sz="3200" dirty="0"/>
              <a:t>most lab content is dependent on previous labs.</a:t>
            </a:r>
          </a:p>
          <a:p>
            <a:pPr marL="514350" indent="-514350">
              <a:buFont typeface="+mj-lt"/>
              <a:buAutoNum type="arabicPeriod"/>
            </a:pPr>
            <a:endParaRPr lang="en-US" sz="3200" dirty="0"/>
          </a:p>
          <a:p>
            <a:pPr marL="514350" indent="-514350">
              <a:buFont typeface="+mj-lt"/>
              <a:buAutoNum type="arabicPeriod"/>
            </a:pPr>
            <a:r>
              <a:rPr lang="en-US" sz="3200" b="1" dirty="0">
                <a:solidFill>
                  <a:srgbClr val="C00000"/>
                </a:solidFill>
                <a:latin typeface="+mj-lt"/>
                <a:cs typeface="Segoe UI"/>
              </a:rPr>
              <a:t>If you want to deviate from the labs </a:t>
            </a:r>
            <a:r>
              <a:rPr lang="en-US" sz="3200" dirty="0">
                <a:cs typeface="Segoe UI"/>
              </a:rPr>
              <a:t>and test your own scenarios, this is fine, but please do complete the labs first, and create your own separate custom copilot for your own scenarios and exploration after you’ve completed the labs.</a:t>
            </a:r>
          </a:p>
        </p:txBody>
      </p:sp>
    </p:spTree>
    <p:extLst>
      <p:ext uri="{BB962C8B-B14F-4D97-AF65-F5344CB8AC3E}">
        <p14:creationId xmlns:p14="http://schemas.microsoft.com/office/powerpoint/2010/main" val="11652973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Introduction to Copilot Studio</a:t>
            </a:r>
          </a:p>
        </p:txBody>
      </p:sp>
    </p:spTree>
    <p:extLst>
      <p:ext uri="{BB962C8B-B14F-4D97-AF65-F5344CB8AC3E}">
        <p14:creationId xmlns:p14="http://schemas.microsoft.com/office/powerpoint/2010/main" val="17216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11017250" cy="553998"/>
          </a:xfrm>
        </p:spPr>
        <p:txBody>
          <a:bodyPr/>
          <a:lstStyle/>
          <a:p>
            <a:r>
              <a:rPr lang="en-US"/>
              <a:t>Productivity tip #1: </a:t>
            </a:r>
            <a:r>
              <a:rPr lang="en-US">
                <a:solidFill>
                  <a:schemeClr val="bg2"/>
                </a:solidFill>
              </a:rPr>
              <a:t>Unpin</a:t>
            </a:r>
            <a:r>
              <a:rPr lang="en-US"/>
              <a:t> the Copilots pane</a:t>
            </a:r>
          </a:p>
        </p:txBody>
      </p:sp>
      <p:pic>
        <p:nvPicPr>
          <p:cNvPr id="4" name="Picture 3" descr="A screenshot of a computer&#10;&#10;Description automatically generated">
            <a:extLst>
              <a:ext uri="{FF2B5EF4-FFF2-40B4-BE49-F238E27FC236}">
                <a16:creationId xmlns:a16="http://schemas.microsoft.com/office/drawing/2014/main" id="{EC038DC4-D88D-1971-23C0-53797E26709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6275" y="1114994"/>
            <a:ext cx="10839450" cy="5431063"/>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3076575" y="1590675"/>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7462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6641908" cy="1107996"/>
          </a:xfrm>
        </p:spPr>
        <p:txBody>
          <a:bodyPr/>
          <a:lstStyle/>
          <a:p>
            <a:r>
              <a:rPr lang="en-US"/>
              <a:t>Productivity tip #2: </a:t>
            </a:r>
            <a:r>
              <a:rPr lang="en-US">
                <a:solidFill>
                  <a:schemeClr val="bg2"/>
                </a:solidFill>
              </a:rPr>
              <a:t>Refresh</a:t>
            </a:r>
            <a:r>
              <a:rPr lang="en-US"/>
              <a:t> the </a:t>
            </a:r>
            <a:br>
              <a:rPr lang="en-US"/>
            </a:br>
            <a:r>
              <a:rPr lang="en-US"/>
              <a:t>conversation between tests</a:t>
            </a:r>
          </a:p>
        </p:txBody>
      </p:sp>
      <p:pic>
        <p:nvPicPr>
          <p:cNvPr id="5" name="Picture 4">
            <a:extLst>
              <a:ext uri="{FF2B5EF4-FFF2-40B4-BE49-F238E27FC236}">
                <a16:creationId xmlns:a16="http://schemas.microsoft.com/office/drawing/2014/main" id="{18D85AE5-3DF5-6195-7B03-163F183C024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44378" y="237634"/>
            <a:ext cx="3633458" cy="6309296"/>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10545198" y="927888"/>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74306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a:t>Lab 01: </a:t>
            </a:r>
            <a:r>
              <a:rPr lang="en-US">
                <a:solidFill>
                  <a:schemeClr val="tx1">
                    <a:lumMod val="75000"/>
                    <a:lumOff val="25000"/>
                  </a:schemeClr>
                </a:solidFill>
              </a:rPr>
              <a:t>Create your first copilot </a:t>
            </a:r>
            <a:br>
              <a:rPr lang="en-US">
                <a:solidFill>
                  <a:schemeClr val="tx1">
                    <a:lumMod val="75000"/>
                    <a:lumOff val="25000"/>
                  </a:schemeClr>
                </a:solidFill>
              </a:rPr>
            </a:br>
            <a:r>
              <a:rPr lang="en-US">
                <a:solidFill>
                  <a:schemeClr val="tx1">
                    <a:lumMod val="75000"/>
                    <a:lumOff val="25000"/>
                  </a:schemeClr>
                </a:solidFill>
              </a:rPr>
              <a:t>in Microsoft Copilot Studio</a:t>
            </a:r>
          </a:p>
        </p:txBody>
      </p:sp>
    </p:spTree>
    <p:extLst>
      <p:ext uri="{BB962C8B-B14F-4D97-AF65-F5344CB8AC3E}">
        <p14:creationId xmlns:p14="http://schemas.microsoft.com/office/powerpoint/2010/main" val="2859172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1</a:t>
            </a:r>
          </a:p>
        </p:txBody>
      </p:sp>
      <p:pic>
        <p:nvPicPr>
          <p:cNvPr id="3" name="Picture 2" descr="A screenshot of a chat&#10;&#10;Description automatically generated">
            <a:extLst>
              <a:ext uri="{FF2B5EF4-FFF2-40B4-BE49-F238E27FC236}">
                <a16:creationId xmlns:a16="http://schemas.microsoft.com/office/drawing/2014/main" id="{99100789-B459-A226-CBFF-AC9AC9807A9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12785" y="264694"/>
            <a:ext cx="3869187" cy="6328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8624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130C7175-88F4-3E3B-B676-ABE2FFD5CBCC}"/>
              </a:ext>
              <a:ext uri="{C183D7F6-B498-43B3-948B-1728B52AA6E4}">
                <adec:decorative xmlns:adec="http://schemas.microsoft.com/office/drawing/2017/decorative" val="1"/>
              </a:ext>
            </a:extLst>
          </p:cNvPr>
          <p:cNvSpPr txBox="1">
            <a:spLocks noGrp="1"/>
          </p:cNvSpPr>
          <p:nvPr>
            <p:ph type="title"/>
          </p:nvPr>
        </p:nvSpPr>
        <p:spPr>
          <a:xfrm>
            <a:off x="588263" y="457200"/>
            <a:ext cx="10049257" cy="565091"/>
          </a:xfr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lvl="0"/>
            <a:r>
              <a:rPr lang="en-US" noProof="0"/>
              <a:t>Copilot for Copilot Studio</a:t>
            </a:r>
          </a:p>
        </p:txBody>
      </p:sp>
      <p:sp>
        <p:nvSpPr>
          <p:cNvPr id="20" name="Text Placeholder 19">
            <a:extLst>
              <a:ext uri="{FF2B5EF4-FFF2-40B4-BE49-F238E27FC236}">
                <a16:creationId xmlns:a16="http://schemas.microsoft.com/office/drawing/2014/main" id="{F529CDEA-376F-5D3F-A3FF-0868D1079C37}"/>
              </a:ext>
            </a:extLst>
          </p:cNvPr>
          <p:cNvSpPr>
            <a:spLocks noGrp="1"/>
          </p:cNvSpPr>
          <p:nvPr>
            <p:ph type="body" sz="quarter" idx="26"/>
          </p:nvPr>
        </p:nvSpPr>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AI assistance in building topics, designing and modifying the copilot all through natural language</a:t>
            </a:r>
          </a:p>
        </p:txBody>
      </p:sp>
      <p:sp>
        <p:nvSpPr>
          <p:cNvPr id="21" name="Text Placeholder 20">
            <a:extLst>
              <a:ext uri="{FF2B5EF4-FFF2-40B4-BE49-F238E27FC236}">
                <a16:creationId xmlns:a16="http://schemas.microsoft.com/office/drawing/2014/main" id="{008B4E53-8866-78B1-46D7-18E7C285A0ED}"/>
              </a:ext>
            </a:extLst>
          </p:cNvPr>
          <p:cNvSpPr>
            <a:spLocks noGrp="1"/>
          </p:cNvSpPr>
          <p:nvPr>
            <p:ph type="body" sz="quarter" idx="27"/>
          </p:nvPr>
        </p:nvSpPr>
        <p:spPr>
          <a:xfrm>
            <a:off x="598035" y="3182009"/>
            <a:ext cx="3621024" cy="1907887"/>
          </a:xfrm>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Assisted authoring for:</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iteration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Response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Adaptive Card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improvement suggestions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Suggested trigger phrases, topic names, topic descriptions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Transcript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IN" sz="1100">
                <a:solidFill>
                  <a:srgbClr val="000000"/>
                </a:solidFill>
                <a:latin typeface="Segoe UI"/>
                <a:cs typeface="+mn-cs"/>
              </a:rPr>
              <a:t>Copilot</a:t>
            </a:r>
            <a:r>
              <a:rPr kumimoji="0" lang="en-IN" sz="1100" b="0" i="0" u="none" strike="noStrike" kern="1200" cap="none" spc="0" normalizeH="0" baseline="0" noProof="0">
                <a:ln>
                  <a:noFill/>
                </a:ln>
                <a:solidFill>
                  <a:srgbClr val="000000"/>
                </a:solidFill>
                <a:effectLst/>
                <a:uLnTx/>
                <a:uFillTx/>
                <a:latin typeface="Segoe UI"/>
                <a:ea typeface="+mn-ea"/>
                <a:cs typeface="+mn-cs"/>
              </a:rPr>
              <a:t>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suggestions</a:t>
            </a:r>
          </a:p>
        </p:txBody>
      </p:sp>
      <p:cxnSp>
        <p:nvCxnSpPr>
          <p:cNvPr id="45" name="Straight Connector 44">
            <a:extLst>
              <a:ext uri="{FF2B5EF4-FFF2-40B4-BE49-F238E27FC236}">
                <a16:creationId xmlns:a16="http://schemas.microsoft.com/office/drawing/2014/main" id="{4333CE9F-1912-05A2-FA49-447372DC6A35}"/>
              </a:ext>
            </a:extLst>
          </p:cNvPr>
          <p:cNvCxnSpPr>
            <a:cxnSpLocks/>
          </p:cNvCxnSpPr>
          <p:nvPr/>
        </p:nvCxnSpPr>
        <p:spPr>
          <a:xfrm>
            <a:off x="597926" y="3041238"/>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C85ED8D-AE39-E868-79F7-EE6A1736D82E}"/>
              </a:ext>
            </a:extLst>
          </p:cNvPr>
          <p:cNvGrpSpPr/>
          <p:nvPr/>
        </p:nvGrpSpPr>
        <p:grpSpPr>
          <a:xfrm>
            <a:off x="588263" y="6159863"/>
            <a:ext cx="11603737" cy="698137"/>
            <a:chOff x="588263" y="6159863"/>
            <a:chExt cx="11603737" cy="698137"/>
          </a:xfrm>
        </p:grpSpPr>
        <p:sp>
          <p:nvSpPr>
            <p:cNvPr id="17" name="Freeform: Shape 16">
              <a:extLst>
                <a:ext uri="{FF2B5EF4-FFF2-40B4-BE49-F238E27FC236}">
                  <a16:creationId xmlns:a16="http://schemas.microsoft.com/office/drawing/2014/main" id="{C9E781A1-F850-D444-DEA4-D0C3934B3D6F}"/>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AD836B60-A292-1711-F90E-ABB56CB8846C}"/>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DAC9F89A-1DAC-D553-98B5-79F237BE9528}"/>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Generally Available</a:t>
              </a:r>
            </a:p>
          </p:txBody>
        </p:sp>
      </p:grpSp>
      <p:pic>
        <p:nvPicPr>
          <p:cNvPr id="6" name="Picture Placeholder 5" descr="A screenshot of a computer&#10;&#10;Description automatically generated">
            <a:extLst>
              <a:ext uri="{FF2B5EF4-FFF2-40B4-BE49-F238E27FC236}">
                <a16:creationId xmlns:a16="http://schemas.microsoft.com/office/drawing/2014/main" id="{5AA2F9B5-9235-E4D1-9913-6C523DF7CB9A}"/>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a:ext>
            </a:extLst>
          </a:blip>
          <a:srcRect/>
          <a:stretch>
            <a:fillRect/>
          </a:stretch>
        </p:blipFill>
        <p:spPr/>
      </p:pic>
      <p:grpSp>
        <p:nvGrpSpPr>
          <p:cNvPr id="30" name="Group 29">
            <a:extLst>
              <a:ext uri="{FF2B5EF4-FFF2-40B4-BE49-F238E27FC236}">
                <a16:creationId xmlns:a16="http://schemas.microsoft.com/office/drawing/2014/main" id="{2A35D58F-9F50-D880-4AD3-DAA175E1554A}"/>
              </a:ext>
            </a:extLst>
          </p:cNvPr>
          <p:cNvGrpSpPr/>
          <p:nvPr/>
        </p:nvGrpSpPr>
        <p:grpSpPr>
          <a:xfrm>
            <a:off x="597924" y="5369494"/>
            <a:ext cx="4482076" cy="603614"/>
            <a:chOff x="549275" y="5850165"/>
            <a:chExt cx="4540101" cy="603614"/>
          </a:xfrm>
        </p:grpSpPr>
        <p:sp>
          <p:nvSpPr>
            <p:cNvPr id="31" name="Rectangle: Rounded Corners 30">
              <a:extLst>
                <a:ext uri="{FF2B5EF4-FFF2-40B4-BE49-F238E27FC236}">
                  <a16:creationId xmlns:a16="http://schemas.microsoft.com/office/drawing/2014/main" id="{DCB69011-33E6-055C-5EA6-592AC4C646C7}"/>
                </a:ext>
              </a:extLst>
            </p:cNvPr>
            <p:cNvSpPr/>
            <p:nvPr/>
          </p:nvSpPr>
          <p:spPr bwMode="auto">
            <a:xfrm>
              <a:off x="549275"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2" name="Rectangle: Rounded Corners 31">
              <a:extLst>
                <a:ext uri="{FF2B5EF4-FFF2-40B4-BE49-F238E27FC236}">
                  <a16:creationId xmlns:a16="http://schemas.microsoft.com/office/drawing/2014/main" id="{AC4F0EA1-85AE-D3DB-A6A1-775FEDA1223D}"/>
                </a:ext>
              </a:extLst>
            </p:cNvPr>
            <p:cNvSpPr/>
            <p:nvPr/>
          </p:nvSpPr>
          <p:spPr bwMode="auto">
            <a:xfrm>
              <a:off x="1860520"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D6542AB0-A205-64D4-EEC5-FCB02725008E}"/>
                </a:ext>
              </a:extLst>
            </p:cNvPr>
            <p:cNvSpPr/>
            <p:nvPr/>
          </p:nvSpPr>
          <p:spPr bwMode="auto">
            <a:xfrm>
              <a:off x="3171764" y="5850165"/>
              <a:ext cx="1917612"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6" name="Rectangle: Rounded Corners 35">
              <a:extLst>
                <a:ext uri="{FF2B5EF4-FFF2-40B4-BE49-F238E27FC236}">
                  <a16:creationId xmlns:a16="http://schemas.microsoft.com/office/drawing/2014/main" id="{D3A24DE5-916C-B806-39C2-F7E4C5D22C1E}"/>
                </a:ext>
              </a:extLst>
            </p:cNvPr>
            <p:cNvSpPr/>
            <p:nvPr/>
          </p:nvSpPr>
          <p:spPr bwMode="auto">
            <a:xfrm>
              <a:off x="612775"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Azure bots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months</a:t>
              </a:r>
              <a:r>
                <a:rPr kumimoji="0" lang="en-US" sz="1000" b="1"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7" name="Rectangle: Rounded Corners 36">
              <a:extLst>
                <a:ext uri="{FF2B5EF4-FFF2-40B4-BE49-F238E27FC236}">
                  <a16:creationId xmlns:a16="http://schemas.microsoft.com/office/drawing/2014/main" id="{CA002A2F-86CE-10E9-BE92-2B0BF65959C2}"/>
                </a:ext>
              </a:extLst>
            </p:cNvPr>
            <p:cNvSpPr/>
            <p:nvPr/>
          </p:nvSpPr>
          <p:spPr bwMode="auto">
            <a:xfrm>
              <a:off x="1924020"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Copilots took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days</a:t>
              </a:r>
              <a:r>
                <a:rPr kumimoji="0" lang="en-US" sz="1000" b="0"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8" name="Rectangle: Rounded Corners 37">
              <a:extLst>
                <a:ext uri="{FF2B5EF4-FFF2-40B4-BE49-F238E27FC236}">
                  <a16:creationId xmlns:a16="http://schemas.microsoft.com/office/drawing/2014/main" id="{1FCB2D0C-FCBE-2739-74B7-27416F1ABE9A}"/>
                </a:ext>
              </a:extLst>
            </p:cNvPr>
            <p:cNvSpPr/>
            <p:nvPr/>
          </p:nvSpPr>
          <p:spPr bwMode="auto">
            <a:xfrm>
              <a:off x="3235265" y="5908451"/>
              <a:ext cx="1786573"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Prompt-authored copilots will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hours or even minutes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 </a:t>
              </a:r>
            </a:p>
          </p:txBody>
        </p:sp>
        <p:cxnSp>
          <p:nvCxnSpPr>
            <p:cNvPr id="39" name="Straight Arrow Connector 38">
              <a:extLst>
                <a:ext uri="{FF2B5EF4-FFF2-40B4-BE49-F238E27FC236}">
                  <a16:creationId xmlns:a16="http://schemas.microsoft.com/office/drawing/2014/main" id="{99B2E78B-0CC8-7FB6-70F5-C0AA184DE6B4}"/>
                </a:ext>
              </a:extLst>
            </p:cNvPr>
            <p:cNvCxnSpPr>
              <a:cxnSpLocks/>
              <a:stCxn id="36" idx="3"/>
              <a:endCxn id="37" idx="1"/>
            </p:cNvCxnSpPr>
            <p:nvPr/>
          </p:nvCxnSpPr>
          <p:spPr>
            <a:xfrm>
              <a:off x="1670114"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7BFA6-E90D-2247-A7A8-486B6840E35F}"/>
                </a:ext>
              </a:extLst>
            </p:cNvPr>
            <p:cNvCxnSpPr>
              <a:cxnSpLocks/>
              <a:stCxn id="37" idx="3"/>
              <a:endCxn id="38" idx="1"/>
            </p:cNvCxnSpPr>
            <p:nvPr/>
          </p:nvCxnSpPr>
          <p:spPr>
            <a:xfrm>
              <a:off x="2981358"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946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35" presetClass="path" presetSubtype="0" accel="50000" decel="50000" fill="hold" nodeType="withEffect">
                                  <p:stCondLst>
                                    <p:cond delay="750"/>
                                  </p:stCondLst>
                                  <p:childTnLst>
                                    <p:animMotion origin="layout" path="M 0.01966 1.48148E-6 L -2.91667E-6 1.48148E-6 " pathEditMode="relative" rAng="0" ptsTypes="AA">
                                      <p:cBhvr>
                                        <p:cTn id="13" dur="1000" fill="hold"/>
                                        <p:tgtEl>
                                          <p:spTgt spid="45"/>
                                        </p:tgtEl>
                                        <p:attrNameLst>
                                          <p:attrName>ppt_x</p:attrName>
                                          <p:attrName>ppt_y</p:attrName>
                                        </p:attrNameLst>
                                      </p:cBhvr>
                                      <p:rCtr x="-990" y="0"/>
                                    </p:animMotion>
                                  </p:childTnLst>
                                </p:cTn>
                              </p:par>
                              <p:par>
                                <p:cTn id="14" presetID="22" presetClass="entr" presetSubtype="8" fill="hold" nodeType="withEffect">
                                  <p:stCondLst>
                                    <p:cond delay="100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a:xfrm>
            <a:off x="585217" y="3340672"/>
            <a:ext cx="3120510" cy="830997"/>
          </a:xfrm>
        </p:spPr>
        <p:txBody>
          <a:bodyPr/>
          <a:lstStyle/>
          <a:p>
            <a:r>
              <a:rPr lang="en-US"/>
              <a:t>Lab time!</a:t>
            </a:r>
          </a:p>
        </p:txBody>
      </p:sp>
      <p:sp>
        <p:nvSpPr>
          <p:cNvPr id="3" name="TextBox 2">
            <a:extLst>
              <a:ext uri="{FF2B5EF4-FFF2-40B4-BE49-F238E27FC236}">
                <a16:creationId xmlns:a16="http://schemas.microsoft.com/office/drawing/2014/main" id="{2E75A8B2-C179-230E-5A98-C520783456A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dirty="0">
                <a:solidFill>
                  <a:schemeClr val="bg2"/>
                </a:solidFill>
              </a:rPr>
              <a:t>Lab 01 [40] minutes</a:t>
            </a:r>
          </a:p>
        </p:txBody>
      </p:sp>
    </p:spTree>
    <p:extLst>
      <p:ext uri="{BB962C8B-B14F-4D97-AF65-F5344CB8AC3E}">
        <p14:creationId xmlns:p14="http://schemas.microsoft.com/office/powerpoint/2010/main" val="1409441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1018520" cy="677108"/>
          </a:xfrm>
        </p:spPr>
        <p:txBody>
          <a:bodyPr/>
          <a:lstStyle/>
          <a:p>
            <a:r>
              <a:rPr lang="en-US"/>
              <a:t>Lab 02: </a:t>
            </a:r>
            <a:r>
              <a:rPr lang="en-US">
                <a:solidFill>
                  <a:schemeClr val="tx1">
                    <a:lumMod val="75000"/>
                    <a:lumOff val="25000"/>
                  </a:schemeClr>
                </a:solidFill>
              </a:rPr>
              <a:t>Authoring 101</a:t>
            </a:r>
          </a:p>
        </p:txBody>
      </p:sp>
    </p:spTree>
    <p:extLst>
      <p:ext uri="{BB962C8B-B14F-4D97-AF65-F5344CB8AC3E}">
        <p14:creationId xmlns:p14="http://schemas.microsoft.com/office/powerpoint/2010/main" val="442351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2</a:t>
            </a:r>
            <a:endParaRPr lang="en-US"/>
          </a:p>
        </p:txBody>
      </p:sp>
      <p:pic>
        <p:nvPicPr>
          <p:cNvPr id="7" name="Picture 6" descr="A screenshot of a chat&#10;&#10;Description automatically generated">
            <a:extLst>
              <a:ext uri="{FF2B5EF4-FFF2-40B4-BE49-F238E27FC236}">
                <a16:creationId xmlns:a16="http://schemas.microsoft.com/office/drawing/2014/main" id="{DBD94825-3D09-A2B9-47DD-6A8FAC22C32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40821" y="343668"/>
            <a:ext cx="3870000" cy="6067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26626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Single Corner Rounded 201">
            <a:extLst>
              <a:ext uri="{FF2B5EF4-FFF2-40B4-BE49-F238E27FC236}">
                <a16:creationId xmlns:a16="http://schemas.microsoft.com/office/drawing/2014/main" id="{C9BEFAE3-50D8-3D44-C756-12AA06F00AEC}"/>
              </a:ext>
            </a:extLst>
          </p:cNvPr>
          <p:cNvSpPr/>
          <p:nvPr/>
        </p:nvSpPr>
        <p:spPr bwMode="auto">
          <a:xfrm rot="16200000" flipH="1">
            <a:off x="1159153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199" name="Rectangle: Single Corner Rounded 198">
            <a:extLst>
              <a:ext uri="{FF2B5EF4-FFF2-40B4-BE49-F238E27FC236}">
                <a16:creationId xmlns:a16="http://schemas.microsoft.com/office/drawing/2014/main" id="{11E2910C-54DF-A371-3E5C-F6D0F08060E7}"/>
              </a:ext>
            </a:extLst>
          </p:cNvPr>
          <p:cNvSpPr/>
          <p:nvPr/>
        </p:nvSpPr>
        <p:spPr bwMode="auto">
          <a:xfrm rot="5400000">
            <a:off x="-1627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D20AF1AD-39FE-B9C3-6BBA-261C3B9D5F8C}"/>
              </a:ext>
              <a:ext uri="{C183D7F6-B498-43B3-948B-1728B52AA6E4}">
                <adec:decorative xmlns:adec="http://schemas.microsoft.com/office/drawing/2017/decorative" val="1"/>
              </a:ext>
            </a:extLst>
          </p:cNvPr>
          <p:cNvSpPr/>
          <p:nvPr/>
        </p:nvSpPr>
        <p:spPr bwMode="auto">
          <a:xfrm>
            <a:off x="0" y="0"/>
            <a:ext cx="12192000" cy="2742326"/>
          </a:xfrm>
          <a:custGeom>
            <a:avLst/>
            <a:gdLst>
              <a:gd name="connsiteX0" fmla="*/ 0 w 12192000"/>
              <a:gd name="connsiteY0" fmla="*/ 0 h 2742326"/>
              <a:gd name="connsiteX1" fmla="*/ 12192000 w 12192000"/>
              <a:gd name="connsiteY1" fmla="*/ 0 h 2742326"/>
              <a:gd name="connsiteX2" fmla="*/ 12192000 w 12192000"/>
              <a:gd name="connsiteY2" fmla="*/ 2742326 h 2742326"/>
              <a:gd name="connsiteX3" fmla="*/ 11606783 w 12192000"/>
              <a:gd name="connsiteY3" fmla="*/ 2742326 h 2742326"/>
              <a:gd name="connsiteX4" fmla="*/ 11606783 w 12192000"/>
              <a:gd name="connsiteY4" fmla="*/ 1536424 h 2742326"/>
              <a:gd name="connsiteX5" fmla="*/ 11479665 w 12192000"/>
              <a:gd name="connsiteY5" fmla="*/ 1409306 h 2742326"/>
              <a:gd name="connsiteX6" fmla="*/ 9583130 w 12192000"/>
              <a:gd name="connsiteY6" fmla="*/ 1409306 h 2742326"/>
              <a:gd name="connsiteX7" fmla="*/ 9456012 w 12192000"/>
              <a:gd name="connsiteY7" fmla="*/ 1536424 h 2742326"/>
              <a:gd name="connsiteX8" fmla="*/ 9456012 w 12192000"/>
              <a:gd name="connsiteY8" fmla="*/ 2742326 h 2742326"/>
              <a:gd name="connsiteX9" fmla="*/ 9389845 w 12192000"/>
              <a:gd name="connsiteY9" fmla="*/ 2742326 h 2742326"/>
              <a:gd name="connsiteX10" fmla="*/ 9389845 w 12192000"/>
              <a:gd name="connsiteY10" fmla="*/ 1536424 h 2742326"/>
              <a:gd name="connsiteX11" fmla="*/ 9262727 w 12192000"/>
              <a:gd name="connsiteY11" fmla="*/ 1409306 h 2742326"/>
              <a:gd name="connsiteX12" fmla="*/ 7366192 w 12192000"/>
              <a:gd name="connsiteY12" fmla="*/ 1409306 h 2742326"/>
              <a:gd name="connsiteX13" fmla="*/ 7239074 w 12192000"/>
              <a:gd name="connsiteY13" fmla="*/ 1536424 h 2742326"/>
              <a:gd name="connsiteX14" fmla="*/ 7239074 w 12192000"/>
              <a:gd name="connsiteY14" fmla="*/ 2742326 h 2742326"/>
              <a:gd name="connsiteX15" fmla="*/ 7172908 w 12192000"/>
              <a:gd name="connsiteY15" fmla="*/ 2742326 h 2742326"/>
              <a:gd name="connsiteX16" fmla="*/ 7172908 w 12192000"/>
              <a:gd name="connsiteY16" fmla="*/ 1536424 h 2742326"/>
              <a:gd name="connsiteX17" fmla="*/ 7045790 w 12192000"/>
              <a:gd name="connsiteY17" fmla="*/ 1409306 h 2742326"/>
              <a:gd name="connsiteX18" fmla="*/ 5149255 w 12192000"/>
              <a:gd name="connsiteY18" fmla="*/ 1409306 h 2742326"/>
              <a:gd name="connsiteX19" fmla="*/ 5022137 w 12192000"/>
              <a:gd name="connsiteY19" fmla="*/ 1536424 h 2742326"/>
              <a:gd name="connsiteX20" fmla="*/ 5022137 w 12192000"/>
              <a:gd name="connsiteY20" fmla="*/ 2742326 h 2742326"/>
              <a:gd name="connsiteX21" fmla="*/ 4955971 w 12192000"/>
              <a:gd name="connsiteY21" fmla="*/ 2742326 h 2742326"/>
              <a:gd name="connsiteX22" fmla="*/ 4955971 w 12192000"/>
              <a:gd name="connsiteY22" fmla="*/ 1536424 h 2742326"/>
              <a:gd name="connsiteX23" fmla="*/ 4828853 w 12192000"/>
              <a:gd name="connsiteY23" fmla="*/ 1409306 h 2742326"/>
              <a:gd name="connsiteX24" fmla="*/ 2932318 w 12192000"/>
              <a:gd name="connsiteY24" fmla="*/ 1409306 h 2742326"/>
              <a:gd name="connsiteX25" fmla="*/ 2805200 w 12192000"/>
              <a:gd name="connsiteY25" fmla="*/ 1536424 h 2742326"/>
              <a:gd name="connsiteX26" fmla="*/ 2805200 w 12192000"/>
              <a:gd name="connsiteY26" fmla="*/ 2742326 h 2742326"/>
              <a:gd name="connsiteX27" fmla="*/ 2739034 w 12192000"/>
              <a:gd name="connsiteY27" fmla="*/ 2742326 h 2742326"/>
              <a:gd name="connsiteX28" fmla="*/ 2739034 w 12192000"/>
              <a:gd name="connsiteY28" fmla="*/ 1536424 h 2742326"/>
              <a:gd name="connsiteX29" fmla="*/ 2611916 w 12192000"/>
              <a:gd name="connsiteY29" fmla="*/ 1409306 h 2742326"/>
              <a:gd name="connsiteX30" fmla="*/ 715381 w 12192000"/>
              <a:gd name="connsiteY30" fmla="*/ 1409306 h 2742326"/>
              <a:gd name="connsiteX31" fmla="*/ 588263 w 12192000"/>
              <a:gd name="connsiteY31" fmla="*/ 1536424 h 2742326"/>
              <a:gd name="connsiteX32" fmla="*/ 588263 w 12192000"/>
              <a:gd name="connsiteY32" fmla="*/ 2742326 h 2742326"/>
              <a:gd name="connsiteX33" fmla="*/ 0 w 12192000"/>
              <a:gd name="connsiteY33" fmla="*/ 2742326 h 2742326"/>
              <a:gd name="connsiteX34" fmla="*/ 0 w 12192000"/>
              <a:gd name="connsiteY34" fmla="*/ 0 h 274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000" h="2742326">
                <a:moveTo>
                  <a:pt x="0" y="0"/>
                </a:moveTo>
                <a:lnTo>
                  <a:pt x="12192000" y="0"/>
                </a:lnTo>
                <a:lnTo>
                  <a:pt x="12192000" y="2742326"/>
                </a:lnTo>
                <a:lnTo>
                  <a:pt x="11606783" y="2742326"/>
                </a:lnTo>
                <a:lnTo>
                  <a:pt x="11606783" y="1536424"/>
                </a:lnTo>
                <a:cubicBezTo>
                  <a:pt x="11606783" y="1466219"/>
                  <a:pt x="11549870" y="1409306"/>
                  <a:pt x="11479665" y="1409306"/>
                </a:cubicBezTo>
                <a:lnTo>
                  <a:pt x="9583130" y="1409306"/>
                </a:lnTo>
                <a:cubicBezTo>
                  <a:pt x="9512925" y="1409306"/>
                  <a:pt x="9456012" y="1466219"/>
                  <a:pt x="9456012" y="1536424"/>
                </a:cubicBezTo>
                <a:lnTo>
                  <a:pt x="9456012" y="2742326"/>
                </a:lnTo>
                <a:lnTo>
                  <a:pt x="9389845" y="2742326"/>
                </a:lnTo>
                <a:lnTo>
                  <a:pt x="9389845" y="1536424"/>
                </a:lnTo>
                <a:cubicBezTo>
                  <a:pt x="9389845" y="1466219"/>
                  <a:pt x="9332932" y="1409306"/>
                  <a:pt x="9262727" y="1409306"/>
                </a:cubicBezTo>
                <a:lnTo>
                  <a:pt x="7366192" y="1409306"/>
                </a:lnTo>
                <a:cubicBezTo>
                  <a:pt x="7295987" y="1409306"/>
                  <a:pt x="7239074" y="1466219"/>
                  <a:pt x="7239074" y="1536424"/>
                </a:cubicBezTo>
                <a:lnTo>
                  <a:pt x="7239074" y="2742326"/>
                </a:lnTo>
                <a:lnTo>
                  <a:pt x="7172908" y="2742326"/>
                </a:lnTo>
                <a:lnTo>
                  <a:pt x="7172908" y="1536424"/>
                </a:lnTo>
                <a:cubicBezTo>
                  <a:pt x="7172908" y="1466219"/>
                  <a:pt x="7115995" y="1409306"/>
                  <a:pt x="7045790" y="1409306"/>
                </a:cubicBezTo>
                <a:lnTo>
                  <a:pt x="5149255" y="1409306"/>
                </a:lnTo>
                <a:cubicBezTo>
                  <a:pt x="5079050" y="1409306"/>
                  <a:pt x="5022137" y="1466219"/>
                  <a:pt x="5022137" y="1536424"/>
                </a:cubicBezTo>
                <a:lnTo>
                  <a:pt x="5022137" y="2742326"/>
                </a:lnTo>
                <a:lnTo>
                  <a:pt x="4955971" y="2742326"/>
                </a:lnTo>
                <a:lnTo>
                  <a:pt x="4955971" y="1536424"/>
                </a:lnTo>
                <a:cubicBezTo>
                  <a:pt x="4955971" y="1466219"/>
                  <a:pt x="4899058" y="1409306"/>
                  <a:pt x="4828853" y="1409306"/>
                </a:cubicBezTo>
                <a:lnTo>
                  <a:pt x="2932318" y="1409306"/>
                </a:lnTo>
                <a:cubicBezTo>
                  <a:pt x="2862113" y="1409306"/>
                  <a:pt x="2805200" y="1466219"/>
                  <a:pt x="2805200" y="1536424"/>
                </a:cubicBezTo>
                <a:lnTo>
                  <a:pt x="2805200" y="2742326"/>
                </a:lnTo>
                <a:lnTo>
                  <a:pt x="2739034" y="2742326"/>
                </a:lnTo>
                <a:lnTo>
                  <a:pt x="2739034" y="1536424"/>
                </a:lnTo>
                <a:cubicBezTo>
                  <a:pt x="2739034" y="1466219"/>
                  <a:pt x="2682121" y="1409306"/>
                  <a:pt x="2611916" y="1409306"/>
                </a:cubicBezTo>
                <a:lnTo>
                  <a:pt x="715381" y="1409306"/>
                </a:lnTo>
                <a:cubicBezTo>
                  <a:pt x="645176" y="1409306"/>
                  <a:pt x="588263" y="1466219"/>
                  <a:pt x="588263" y="1536424"/>
                </a:cubicBezTo>
                <a:lnTo>
                  <a:pt x="588263" y="2742326"/>
                </a:lnTo>
                <a:lnTo>
                  <a:pt x="0" y="2742326"/>
                </a:lnTo>
                <a:lnTo>
                  <a:pt x="0" y="0"/>
                </a:lnTo>
                <a:close/>
              </a:path>
            </a:pathLst>
          </a:cu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1AFF653F-6E30-8791-A7AA-E1B52DF78439}"/>
              </a:ext>
            </a:extLst>
          </p:cNvPr>
          <p:cNvSpPr>
            <a:spLocks noGrp="1"/>
          </p:cNvSpPr>
          <p:nvPr>
            <p:ph type="title"/>
          </p:nvPr>
        </p:nvSpPr>
        <p:spPr>
          <a:xfrm>
            <a:off x="588263" y="457200"/>
            <a:ext cx="11018520" cy="553998"/>
          </a:xfrm>
        </p:spPr>
        <p:txBody>
          <a:bodyPr/>
          <a:lstStyle/>
          <a:p>
            <a:r>
              <a:rPr lang="en-US" dirty="0"/>
              <a:t>Copilot Studio authoring canvas</a:t>
            </a:r>
            <a:endParaRPr lang="en-GB" dirty="0"/>
          </a:p>
        </p:txBody>
      </p:sp>
      <p:sp>
        <p:nvSpPr>
          <p:cNvPr id="74" name="TextBox 73">
            <a:extLst>
              <a:ext uri="{FF2B5EF4-FFF2-40B4-BE49-F238E27FC236}">
                <a16:creationId xmlns:a16="http://schemas.microsoft.com/office/drawing/2014/main" id="{1E173813-6A35-7E5B-009A-58E8EBFE6114}"/>
              </a:ext>
            </a:extLst>
          </p:cNvPr>
          <p:cNvSpPr txBox="1"/>
          <p:nvPr/>
        </p:nvSpPr>
        <p:spPr>
          <a:xfrm>
            <a:off x="2940308"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Power Fx-based variables system </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5" name="TextBox 74">
            <a:extLst>
              <a:ext uri="{FF2B5EF4-FFF2-40B4-BE49-F238E27FC236}">
                <a16:creationId xmlns:a16="http://schemas.microsoft.com/office/drawing/2014/main" id="{CC38B02A-2F9F-44D3-3DE1-28F421908356}"/>
              </a:ext>
            </a:extLst>
          </p:cNvPr>
          <p:cNvSpPr txBox="1"/>
          <p:nvPr/>
        </p:nvSpPr>
        <p:spPr>
          <a:xfrm>
            <a:off x="7374181" y="2910844"/>
            <a:ext cx="1840547" cy="43088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Event-driven &amp; contextual triggering</a:t>
            </a:r>
          </a:p>
        </p:txBody>
      </p:sp>
      <p:sp>
        <p:nvSpPr>
          <p:cNvPr id="76" name="TextBox 75">
            <a:extLst>
              <a:ext uri="{FF2B5EF4-FFF2-40B4-BE49-F238E27FC236}">
                <a16:creationId xmlns:a16="http://schemas.microsoft.com/office/drawing/2014/main" id="{52B9F8B5-DC27-1BAD-2C60-FB00BC744018}"/>
              </a:ext>
            </a:extLst>
          </p:cNvPr>
          <p:cNvSpPr txBox="1"/>
          <p:nvPr/>
        </p:nvSpPr>
        <p:spPr>
          <a:xfrm>
            <a:off x="723411"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Rich</a:t>
            </a:r>
            <a:b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b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Responses</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7" name="TextBox 76">
            <a:extLst>
              <a:ext uri="{FF2B5EF4-FFF2-40B4-BE49-F238E27FC236}">
                <a16:creationId xmlns:a16="http://schemas.microsoft.com/office/drawing/2014/main" id="{FC72805F-93A5-15BD-1BA4-500E5EF73B00}"/>
              </a:ext>
            </a:extLst>
          </p:cNvPr>
          <p:cNvSpPr txBox="1"/>
          <p:nvPr/>
        </p:nvSpPr>
        <p:spPr>
          <a:xfrm>
            <a:off x="5157245"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3175">
                  <a:noFill/>
                </a:ln>
                <a:solidFill>
                  <a:srgbClr val="0B556A"/>
                </a:solidFill>
                <a:effectLst/>
                <a:uLnTx/>
                <a:uFillTx/>
                <a:latin typeface="Segoe UI Semibold"/>
                <a:ea typeface="+mn-ea"/>
                <a:cs typeface="Segoe UI"/>
              </a:rPr>
              <a:t>Code </a:t>
            </a:r>
            <a:br>
              <a:rPr kumimoji="0" lang="en-US" sz="1400" b="1" i="0" u="none" strike="noStrike" kern="1200" cap="none" spc="0" normalizeH="0" baseline="0" noProof="0" dirty="0">
                <a:ln w="3175">
                  <a:noFill/>
                </a:ln>
                <a:solidFill>
                  <a:srgbClr val="0B556A"/>
                </a:solidFill>
                <a:effectLst/>
                <a:uLnTx/>
                <a:uFillTx/>
                <a:latin typeface="Segoe UI Semibold"/>
                <a:ea typeface="+mn-ea"/>
                <a:cs typeface="Segoe UI"/>
              </a:rPr>
            </a:br>
            <a:r>
              <a:rPr kumimoji="0" lang="en-US" sz="1400" b="1" i="0" u="none" strike="noStrike" kern="1200" cap="none" spc="0" normalizeH="0" baseline="0" noProof="0" dirty="0">
                <a:ln w="3175">
                  <a:noFill/>
                </a:ln>
                <a:solidFill>
                  <a:srgbClr val="0B556A"/>
                </a:solidFill>
                <a:effectLst/>
                <a:uLnTx/>
                <a:uFillTx/>
                <a:latin typeface="Segoe UI Semibold"/>
                <a:ea typeface="+mn-ea"/>
                <a:cs typeface="Segoe UI"/>
              </a:rPr>
              <a:t>side-by-side</a:t>
            </a:r>
            <a:endParaRPr kumimoji="0" lang="en-GB" sz="1400" b="1" i="0" u="none" strike="noStrike" kern="1200" cap="none" spc="0" normalizeH="0" baseline="0" noProof="0" dirty="0">
              <a:ln w="3175">
                <a:noFill/>
              </a:ln>
              <a:solidFill>
                <a:srgbClr val="0B556A"/>
              </a:solidFill>
              <a:effectLst/>
              <a:uLnTx/>
              <a:uFillTx/>
              <a:latin typeface="Segoe UI Semibold"/>
              <a:ea typeface="+mn-ea"/>
              <a:cs typeface="Segoe UI"/>
            </a:endParaRPr>
          </a:p>
        </p:txBody>
      </p:sp>
      <p:sp>
        <p:nvSpPr>
          <p:cNvPr id="78" name="TextBox 77">
            <a:extLst>
              <a:ext uri="{FF2B5EF4-FFF2-40B4-BE49-F238E27FC236}">
                <a16:creationId xmlns:a16="http://schemas.microsoft.com/office/drawing/2014/main" id="{413BEDFF-40F4-B42C-FC9E-E7F356CF2D69}"/>
              </a:ext>
            </a:extLst>
          </p:cNvPr>
          <p:cNvSpPr txBox="1"/>
          <p:nvPr/>
        </p:nvSpPr>
        <p:spPr>
          <a:xfrm>
            <a:off x="9591119" y="2910844"/>
            <a:ext cx="1840547" cy="215444"/>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Productivity</a:t>
            </a:r>
          </a:p>
        </p:txBody>
      </p:sp>
      <p:sp>
        <p:nvSpPr>
          <p:cNvPr id="80" name="Rectangle 79">
            <a:extLst>
              <a:ext uri="{FF2B5EF4-FFF2-40B4-BE49-F238E27FC236}">
                <a16:creationId xmlns:a16="http://schemas.microsoft.com/office/drawing/2014/main" id="{48A55A99-5547-8887-9E39-1F0D1BE210C9}"/>
              </a:ext>
            </a:extLst>
          </p:cNvPr>
          <p:cNvSpPr>
            <a:spLocks/>
          </p:cNvSpPr>
          <p:nvPr/>
        </p:nvSpPr>
        <p:spPr bwMode="auto">
          <a:xfrm>
            <a:off x="2940308" y="3464974"/>
            <a:ext cx="1880556" cy="22621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Power Fx integrated formula editor for variable management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List / Record type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Condition nodes with Power Fx formula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Iterate over a List with new Loop nodes (coming soon)</a:t>
            </a:r>
          </a:p>
        </p:txBody>
      </p:sp>
      <p:sp>
        <p:nvSpPr>
          <p:cNvPr id="81" name="Rectangle 80">
            <a:extLst>
              <a:ext uri="{FF2B5EF4-FFF2-40B4-BE49-F238E27FC236}">
                <a16:creationId xmlns:a16="http://schemas.microsoft.com/office/drawing/2014/main" id="{523350FF-1CC8-8C2B-21A5-ACC05822BD8D}"/>
              </a:ext>
            </a:extLst>
          </p:cNvPr>
          <p:cNvSpPr>
            <a:spLocks/>
          </p:cNvSpPr>
          <p:nvPr/>
        </p:nvSpPr>
        <p:spPr bwMode="auto">
          <a:xfrm>
            <a:off x="7374181"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Trigger an event that can interrupt Dialogs if it detects a certain value has been received </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Add more nuanced responses to a message when the bot runs into an issue.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Bots can stay within context when a user asks for additional help or more details</a:t>
            </a:r>
          </a:p>
        </p:txBody>
      </p:sp>
      <p:sp>
        <p:nvSpPr>
          <p:cNvPr id="82" name="Rectangle 81">
            <a:extLst>
              <a:ext uri="{FF2B5EF4-FFF2-40B4-BE49-F238E27FC236}">
                <a16:creationId xmlns:a16="http://schemas.microsoft.com/office/drawing/2014/main" id="{C3F1FE2A-5D8B-8925-8000-E21162299595}"/>
              </a:ext>
            </a:extLst>
          </p:cNvPr>
          <p:cNvSpPr>
            <a:spLocks/>
          </p:cNvSpPr>
          <p:nvPr/>
        </p:nvSpPr>
        <p:spPr bwMode="auto">
          <a:xfrm>
            <a:off x="5157245"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Move between a visual editor and code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Share and re-use topic logic between developers and bots</a:t>
            </a:r>
          </a:p>
        </p:txBody>
      </p:sp>
      <p:sp>
        <p:nvSpPr>
          <p:cNvPr id="83" name="Rectangle 82">
            <a:extLst>
              <a:ext uri="{FF2B5EF4-FFF2-40B4-BE49-F238E27FC236}">
                <a16:creationId xmlns:a16="http://schemas.microsoft.com/office/drawing/2014/main" id="{7EA8D7E0-9771-AEB5-E797-2F34E2D0BC7C}"/>
              </a:ext>
            </a:extLst>
          </p:cNvPr>
          <p:cNvSpPr>
            <a:spLocks/>
          </p:cNvSpPr>
          <p:nvPr/>
        </p:nvSpPr>
        <p:spPr bwMode="auto">
          <a:xfrm>
            <a:off x="9591119" y="3429000"/>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itchFamily="34" charset="0"/>
              </a:rPr>
              <a:t>Cut, Copy, Paste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itchFamily="34" charset="0"/>
              </a:rPr>
              <a:t>Multi-node selection</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itchFamily="34" charset="0"/>
              </a:rPr>
              <a:t>Enhanced topic navigation</a:t>
            </a:r>
          </a:p>
        </p:txBody>
      </p:sp>
      <p:sp>
        <p:nvSpPr>
          <p:cNvPr id="86" name="Rectangle 85">
            <a:extLst>
              <a:ext uri="{FF2B5EF4-FFF2-40B4-BE49-F238E27FC236}">
                <a16:creationId xmlns:a16="http://schemas.microsoft.com/office/drawing/2014/main" id="{352DD7C2-B3ED-FA55-E8F5-21A40EAF7FDA}"/>
              </a:ext>
            </a:extLst>
          </p:cNvPr>
          <p:cNvSpPr/>
          <p:nvPr/>
        </p:nvSpPr>
        <p:spPr bwMode="auto">
          <a:xfrm>
            <a:off x="723411" y="3464974"/>
            <a:ext cx="1880474"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New features including:</a:t>
            </a:r>
          </a:p>
        </p:txBody>
      </p:sp>
      <p:sp>
        <p:nvSpPr>
          <p:cNvPr id="138" name="Arrow: Bent 137">
            <a:extLst>
              <a:ext uri="{FF2B5EF4-FFF2-40B4-BE49-F238E27FC236}">
                <a16:creationId xmlns:a16="http://schemas.microsoft.com/office/drawing/2014/main" id="{7C069667-319F-6E43-3063-C98080E6D6E4}"/>
              </a:ext>
            </a:extLst>
          </p:cNvPr>
          <p:cNvSpPr/>
          <p:nvPr/>
        </p:nvSpPr>
        <p:spPr bwMode="auto">
          <a:xfrm rot="10800000">
            <a:off x="0" y="2290498"/>
            <a:ext cx="590550"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 name="Arrow: U-Turn 139">
            <a:extLst>
              <a:ext uri="{FF2B5EF4-FFF2-40B4-BE49-F238E27FC236}">
                <a16:creationId xmlns:a16="http://schemas.microsoft.com/office/drawing/2014/main" id="{241731D7-C4E1-5CFC-2328-088D5B89EAFD}"/>
              </a:ext>
            </a:extLst>
          </p:cNvPr>
          <p:cNvSpPr/>
          <p:nvPr/>
        </p:nvSpPr>
        <p:spPr bwMode="auto">
          <a:xfrm>
            <a:off x="2805200"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3" name="Arrow: U-Turn 142">
            <a:extLst>
              <a:ext uri="{FF2B5EF4-FFF2-40B4-BE49-F238E27FC236}">
                <a16:creationId xmlns:a16="http://schemas.microsoft.com/office/drawing/2014/main" id="{D252AC02-6DCC-9F62-6224-AA7A17B9CF00}"/>
              </a:ext>
            </a:extLst>
          </p:cNvPr>
          <p:cNvSpPr>
            <a:spLocks/>
          </p:cNvSpPr>
          <p:nvPr/>
        </p:nvSpPr>
        <p:spPr bwMode="auto">
          <a:xfrm>
            <a:off x="588263"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1" name="Arrow: U-Turn 140">
            <a:extLst>
              <a:ext uri="{FF2B5EF4-FFF2-40B4-BE49-F238E27FC236}">
                <a16:creationId xmlns:a16="http://schemas.microsoft.com/office/drawing/2014/main" id="{E7D5B114-F0E6-4AB2-192A-4336AD613566}"/>
              </a:ext>
            </a:extLst>
          </p:cNvPr>
          <p:cNvSpPr/>
          <p:nvPr/>
        </p:nvSpPr>
        <p:spPr bwMode="auto">
          <a:xfrm>
            <a:off x="5022137"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4" name="Arrow: U-Turn 143">
            <a:extLst>
              <a:ext uri="{FF2B5EF4-FFF2-40B4-BE49-F238E27FC236}">
                <a16:creationId xmlns:a16="http://schemas.microsoft.com/office/drawing/2014/main" id="{53CE7BCB-6337-70C0-6248-8D9A1FECACF4}"/>
              </a:ext>
            </a:extLst>
          </p:cNvPr>
          <p:cNvSpPr/>
          <p:nvPr/>
        </p:nvSpPr>
        <p:spPr bwMode="auto">
          <a:xfrm>
            <a:off x="7239074"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5" name="Arrow: U-Turn 144">
            <a:extLst>
              <a:ext uri="{FF2B5EF4-FFF2-40B4-BE49-F238E27FC236}">
                <a16:creationId xmlns:a16="http://schemas.microsoft.com/office/drawing/2014/main" id="{25844B8B-6BDF-1B21-46E0-0491FB40D527}"/>
              </a:ext>
            </a:extLst>
          </p:cNvPr>
          <p:cNvSpPr/>
          <p:nvPr/>
        </p:nvSpPr>
        <p:spPr bwMode="auto">
          <a:xfrm>
            <a:off x="9456012"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03F078FF-3CB4-8B4F-F97D-88A3EC072307}"/>
              </a:ext>
            </a:extLst>
          </p:cNvPr>
          <p:cNvGrpSpPr/>
          <p:nvPr/>
        </p:nvGrpSpPr>
        <p:grpSpPr>
          <a:xfrm>
            <a:off x="2739652" y="2296360"/>
            <a:ext cx="6716800" cy="3578978"/>
            <a:chOff x="2739652" y="2690060"/>
            <a:chExt cx="6716800" cy="3383843"/>
          </a:xfrm>
        </p:grpSpPr>
        <p:grpSp>
          <p:nvGrpSpPr>
            <p:cNvPr id="192" name="Group 191">
              <a:extLst>
                <a:ext uri="{FF2B5EF4-FFF2-40B4-BE49-F238E27FC236}">
                  <a16:creationId xmlns:a16="http://schemas.microsoft.com/office/drawing/2014/main" id="{04C11A32-D97F-40B9-905D-35504FEA8E1A}"/>
                </a:ext>
              </a:extLst>
            </p:cNvPr>
            <p:cNvGrpSpPr/>
            <p:nvPr/>
          </p:nvGrpSpPr>
          <p:grpSpPr>
            <a:xfrm>
              <a:off x="2740144" y="2975542"/>
              <a:ext cx="6716308" cy="3098361"/>
              <a:chOff x="2740144" y="3141663"/>
              <a:chExt cx="6716308" cy="2432843"/>
            </a:xfrm>
          </p:grpSpPr>
          <p:sp>
            <p:nvSpPr>
              <p:cNvPr id="118" name="Rectangle: Rounded Corners 117">
                <a:extLst>
                  <a:ext uri="{FF2B5EF4-FFF2-40B4-BE49-F238E27FC236}">
                    <a16:creationId xmlns:a16="http://schemas.microsoft.com/office/drawing/2014/main" id="{7E0BCE35-846E-DF88-B97E-CCE950CF1DA6}"/>
                  </a:ext>
                </a:extLst>
              </p:cNvPr>
              <p:cNvSpPr/>
              <p:nvPr/>
            </p:nvSpPr>
            <p:spPr bwMode="auto">
              <a:xfrm>
                <a:off x="274014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1DCD9426-6A9A-8175-C108-9B7FB02A54A0}"/>
                  </a:ext>
                </a:extLst>
              </p:cNvPr>
              <p:cNvSpPr/>
              <p:nvPr/>
            </p:nvSpPr>
            <p:spPr bwMode="auto">
              <a:xfrm>
                <a:off x="495629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3" name="Rectangle: Rounded Corners 152">
                <a:extLst>
                  <a:ext uri="{FF2B5EF4-FFF2-40B4-BE49-F238E27FC236}">
                    <a16:creationId xmlns:a16="http://schemas.microsoft.com/office/drawing/2014/main" id="{058D4A37-47E0-FAE0-97CD-611EC13B3490}"/>
                  </a:ext>
                </a:extLst>
              </p:cNvPr>
              <p:cNvSpPr/>
              <p:nvPr/>
            </p:nvSpPr>
            <p:spPr bwMode="auto">
              <a:xfrm>
                <a:off x="7172959"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7" name="Rectangle: Rounded Corners 156">
                <a:extLst>
                  <a:ext uri="{FF2B5EF4-FFF2-40B4-BE49-F238E27FC236}">
                    <a16:creationId xmlns:a16="http://schemas.microsoft.com/office/drawing/2014/main" id="{59901D9D-C0CB-838A-3801-A1C1EB9F527D}"/>
                  </a:ext>
                </a:extLst>
              </p:cNvPr>
              <p:cNvSpPr/>
              <p:nvPr/>
            </p:nvSpPr>
            <p:spPr bwMode="auto">
              <a:xfrm>
                <a:off x="9389896"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3" name="Group 2">
              <a:extLst>
                <a:ext uri="{FF2B5EF4-FFF2-40B4-BE49-F238E27FC236}">
                  <a16:creationId xmlns:a16="http://schemas.microsoft.com/office/drawing/2014/main" id="{27B0BE08-E7C2-17A3-8005-FD89ABE5EB77}"/>
                </a:ext>
              </a:extLst>
            </p:cNvPr>
            <p:cNvGrpSpPr/>
            <p:nvPr/>
          </p:nvGrpSpPr>
          <p:grpSpPr>
            <a:xfrm>
              <a:off x="2739652" y="2690060"/>
              <a:ext cx="6716309" cy="3383841"/>
              <a:chOff x="2739652" y="2956011"/>
              <a:chExt cx="6716309" cy="2929730"/>
            </a:xfrm>
          </p:grpSpPr>
          <p:sp>
            <p:nvSpPr>
              <p:cNvPr id="119" name="Arrow: U-Turn 118">
                <a:extLst>
                  <a:ext uri="{FF2B5EF4-FFF2-40B4-BE49-F238E27FC236}">
                    <a16:creationId xmlns:a16="http://schemas.microsoft.com/office/drawing/2014/main" id="{D59C8CD2-A066-93A8-59EA-F5A7EAC6385B}"/>
                  </a:ext>
                </a:extLst>
              </p:cNvPr>
              <p:cNvSpPr/>
              <p:nvPr/>
            </p:nvSpPr>
            <p:spPr bwMode="auto">
              <a:xfrm rot="10800000">
                <a:off x="273965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1" name="Arrow: U-Turn 150">
                <a:extLst>
                  <a:ext uri="{FF2B5EF4-FFF2-40B4-BE49-F238E27FC236}">
                    <a16:creationId xmlns:a16="http://schemas.microsoft.com/office/drawing/2014/main" id="{A05A642C-4C49-EF9C-CBDD-848145C242DD}"/>
                  </a:ext>
                </a:extLst>
              </p:cNvPr>
              <p:cNvSpPr/>
              <p:nvPr/>
            </p:nvSpPr>
            <p:spPr bwMode="auto">
              <a:xfrm rot="10800000">
                <a:off x="495580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4" name="Arrow: U-Turn 153">
                <a:extLst>
                  <a:ext uri="{FF2B5EF4-FFF2-40B4-BE49-F238E27FC236}">
                    <a16:creationId xmlns:a16="http://schemas.microsoft.com/office/drawing/2014/main" id="{14F8AAA6-050F-5A7C-B60F-052C35DCBEE4}"/>
                  </a:ext>
                </a:extLst>
              </p:cNvPr>
              <p:cNvSpPr/>
              <p:nvPr/>
            </p:nvSpPr>
            <p:spPr bwMode="auto">
              <a:xfrm rot="10800000">
                <a:off x="7172467"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8" name="Arrow: U-Turn 157">
                <a:extLst>
                  <a:ext uri="{FF2B5EF4-FFF2-40B4-BE49-F238E27FC236}">
                    <a16:creationId xmlns:a16="http://schemas.microsoft.com/office/drawing/2014/main" id="{1FDA473D-FEB0-9857-556E-F93183E6D5E5}"/>
                  </a:ext>
                </a:extLst>
              </p:cNvPr>
              <p:cNvSpPr/>
              <p:nvPr/>
            </p:nvSpPr>
            <p:spPr bwMode="auto">
              <a:xfrm rot="10800000">
                <a:off x="9389404"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sp>
        <p:nvSpPr>
          <p:cNvPr id="160" name="Arrow: Bent 159">
            <a:extLst>
              <a:ext uri="{FF2B5EF4-FFF2-40B4-BE49-F238E27FC236}">
                <a16:creationId xmlns:a16="http://schemas.microsoft.com/office/drawing/2014/main" id="{05D80CD7-8A2C-FCDD-C688-5035FE3A3493}"/>
              </a:ext>
            </a:extLst>
          </p:cNvPr>
          <p:cNvSpPr/>
          <p:nvPr/>
        </p:nvSpPr>
        <p:spPr bwMode="auto">
          <a:xfrm rot="10800000" flipH="1">
            <a:off x="11606213" y="2290496"/>
            <a:ext cx="585786"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1" name="Picture 180" descr="Graphical user interface, application&#10;&#10;Description automatically generated">
            <a:extLst>
              <a:ext uri="{FF2B5EF4-FFF2-40B4-BE49-F238E27FC236}">
                <a16:creationId xmlns:a16="http://schemas.microsoft.com/office/drawing/2014/main" id="{223D1380-3FB0-BC3B-A1B7-8B675D66AA21}"/>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940308"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2" name="Picture 181">
            <a:extLst>
              <a:ext uri="{FF2B5EF4-FFF2-40B4-BE49-F238E27FC236}">
                <a16:creationId xmlns:a16="http://schemas.microsoft.com/office/drawing/2014/main" id="{AD7CF52A-3CA7-A6B6-1B1B-BC574A2C5AE6}"/>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5157245"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3" name="Picture 182" descr="Graphical user interface, application&#10;&#10;Description automatically generated">
            <a:extLst>
              <a:ext uri="{FF2B5EF4-FFF2-40B4-BE49-F238E27FC236}">
                <a16:creationId xmlns:a16="http://schemas.microsoft.com/office/drawing/2014/main" id="{07D72E0B-0CB7-4F1F-E286-007E8F38C213}"/>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7374181"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4" name="Picture 183" descr="Graphical user interface, application&#10;&#10;Description automatically generated">
            <a:extLst>
              <a:ext uri="{FF2B5EF4-FFF2-40B4-BE49-F238E27FC236}">
                <a16:creationId xmlns:a16="http://schemas.microsoft.com/office/drawing/2014/main" id="{09D74A1D-D7D7-EEA6-5026-11E1D6375DBE}"/>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9591119"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nvGrpSpPr>
          <p:cNvPr id="185" name="Group 184">
            <a:extLst>
              <a:ext uri="{FF2B5EF4-FFF2-40B4-BE49-F238E27FC236}">
                <a16:creationId xmlns:a16="http://schemas.microsoft.com/office/drawing/2014/main" id="{A44C4811-45C8-5C9D-1E90-8E52AD0876D1}"/>
              </a:ext>
            </a:extLst>
          </p:cNvPr>
          <p:cNvGrpSpPr/>
          <p:nvPr/>
        </p:nvGrpSpPr>
        <p:grpSpPr>
          <a:xfrm>
            <a:off x="714247" y="1506853"/>
            <a:ext cx="1889638" cy="1269126"/>
            <a:chOff x="714247" y="1900553"/>
            <a:chExt cx="1889638" cy="1269126"/>
          </a:xfrm>
        </p:grpSpPr>
        <p:pic>
          <p:nvPicPr>
            <p:cNvPr id="186" name="Picture 185" descr="Graphical user interface, application&#10;&#10;Description automatically generated">
              <a:extLst>
                <a:ext uri="{FF2B5EF4-FFF2-40B4-BE49-F238E27FC236}">
                  <a16:creationId xmlns:a16="http://schemas.microsoft.com/office/drawing/2014/main" id="{0AD2812A-8F9E-918E-67AB-ACF1DAD43EE3}"/>
                </a:ext>
              </a:extLst>
            </p:cNvPr>
            <p:cNvPicPr>
              <a:picLocks/>
            </p:cNvPicPr>
            <p:nvPr/>
          </p:nvPicPr>
          <p:blipFill>
            <a:blip r:embed="rId6" cstate="print">
              <a:extLst>
                <a:ext uri="{28A0092B-C50C-407E-A947-70E740481C1C}">
                  <a14:useLocalDpi xmlns:a14="http://schemas.microsoft.com/office/drawing/2010/main"/>
                </a:ext>
              </a:extLst>
            </a:blip>
            <a:srcRect/>
            <a:stretch>
              <a:fillRect/>
            </a:stretch>
          </p:blipFill>
          <p:spPr>
            <a:xfrm>
              <a:off x="714247" y="19061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87" name="Rectangle: Rounded Corners 186">
              <a:extLst>
                <a:ext uri="{FF2B5EF4-FFF2-40B4-BE49-F238E27FC236}">
                  <a16:creationId xmlns:a16="http://schemas.microsoft.com/office/drawing/2014/main" id="{1573177A-9573-75CB-1605-13B1C8B98D9C}"/>
                </a:ext>
              </a:extLst>
            </p:cNvPr>
            <p:cNvSpPr/>
            <p:nvPr/>
          </p:nvSpPr>
          <p:spPr bwMode="auto">
            <a:xfrm>
              <a:off x="714247" y="1900553"/>
              <a:ext cx="1880555" cy="1269126"/>
            </a:xfrm>
            <a:prstGeom prst="roundRect">
              <a:avLst>
                <a:gd name="adj" fmla="val 54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8" name="Group 187">
              <a:extLst>
                <a:ext uri="{FF2B5EF4-FFF2-40B4-BE49-F238E27FC236}">
                  <a16:creationId xmlns:a16="http://schemas.microsoft.com/office/drawing/2014/main" id="{B1C3A8F2-1439-26A9-8B43-07355EAACFEB}"/>
                </a:ext>
              </a:extLst>
            </p:cNvPr>
            <p:cNvGrpSpPr/>
            <p:nvPr/>
          </p:nvGrpSpPr>
          <p:grpSpPr>
            <a:xfrm>
              <a:off x="723411" y="1992281"/>
              <a:ext cx="1880474" cy="1085670"/>
              <a:chOff x="50448" y="7390400"/>
              <a:chExt cx="2206723" cy="1256053"/>
            </a:xfrm>
          </p:grpSpPr>
          <p:pic>
            <p:nvPicPr>
              <p:cNvPr id="189" name="Picture 188" descr="Graphical user interface, application&#10;&#10;Description automatically generated">
                <a:extLst>
                  <a:ext uri="{FF2B5EF4-FFF2-40B4-BE49-F238E27FC236}">
                    <a16:creationId xmlns:a16="http://schemas.microsoft.com/office/drawing/2014/main" id="{8451FE41-F539-EB68-07D3-247A5ED7E7F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56593" y="7395859"/>
                <a:ext cx="600578" cy="1250594"/>
              </a:xfrm>
              <a:prstGeom prst="rect">
                <a:avLst/>
              </a:prstGeom>
              <a:ln w="19050">
                <a:noFill/>
              </a:ln>
            </p:spPr>
          </p:pic>
          <p:pic>
            <p:nvPicPr>
              <p:cNvPr id="190" name="Picture 189">
                <a:extLst>
                  <a:ext uri="{FF2B5EF4-FFF2-40B4-BE49-F238E27FC236}">
                    <a16:creationId xmlns:a16="http://schemas.microsoft.com/office/drawing/2014/main" id="{5F1C67AC-3E0F-69E2-B26D-6B7A33C0D21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53415" y="7398524"/>
                <a:ext cx="503178" cy="1242800"/>
              </a:xfrm>
              <a:prstGeom prst="roundRect">
                <a:avLst>
                  <a:gd name="adj" fmla="val 1545"/>
                </a:avLst>
              </a:prstGeom>
              <a:ln w="19050">
                <a:noFill/>
              </a:ln>
            </p:spPr>
          </p:pic>
          <p:pic>
            <p:nvPicPr>
              <p:cNvPr id="191" name="Picture 190" descr="A picture containing text, person, screenshot&#10;&#10;Description automatically generated">
                <a:extLst>
                  <a:ext uri="{FF2B5EF4-FFF2-40B4-BE49-F238E27FC236}">
                    <a16:creationId xmlns:a16="http://schemas.microsoft.com/office/drawing/2014/main" id="{BC44B3D4-8CFF-369F-79DB-6BBB3083D4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448" y="7390400"/>
                <a:ext cx="1102967" cy="1250924"/>
              </a:xfrm>
              <a:prstGeom prst="rect">
                <a:avLst/>
              </a:prstGeom>
              <a:ln w="19050">
                <a:noFill/>
              </a:ln>
            </p:spPr>
          </p:pic>
        </p:grpSp>
      </p:grpSp>
      <p:cxnSp>
        <p:nvCxnSpPr>
          <p:cNvPr id="197" name="Straight Connector 196">
            <a:extLst>
              <a:ext uri="{FF2B5EF4-FFF2-40B4-BE49-F238E27FC236}">
                <a16:creationId xmlns:a16="http://schemas.microsoft.com/office/drawing/2014/main" id="{CEF47771-5B12-CDAA-3975-99736607CA80}"/>
              </a:ext>
            </a:extLst>
          </p:cNvPr>
          <p:cNvCxnSpPr/>
          <p:nvPr/>
        </p:nvCxnSpPr>
        <p:spPr>
          <a:xfrm>
            <a:off x="7590559" y="1409306"/>
            <a:ext cx="144780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9D8818-6E8D-52D6-8AC3-50B3BB935AC2}"/>
              </a:ext>
            </a:extLst>
          </p:cNvPr>
          <p:cNvSpPr txBox="1"/>
          <p:nvPr/>
        </p:nvSpPr>
        <p:spPr>
          <a:xfrm>
            <a:off x="723411" y="4606227"/>
            <a:ext cx="635316" cy="369332"/>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Adaptive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Cards</a:t>
            </a:r>
          </a:p>
        </p:txBody>
      </p:sp>
      <p:sp>
        <p:nvSpPr>
          <p:cNvPr id="7" name="TextBox 6">
            <a:extLst>
              <a:ext uri="{FF2B5EF4-FFF2-40B4-BE49-F238E27FC236}">
                <a16:creationId xmlns:a16="http://schemas.microsoft.com/office/drawing/2014/main" id="{4E9A2D3D-A701-18CE-96DA-B895190B677A}"/>
              </a:ext>
            </a:extLst>
          </p:cNvPr>
          <p:cNvSpPr txBox="1"/>
          <p:nvPr/>
        </p:nvSpPr>
        <p:spPr>
          <a:xfrm>
            <a:off x="1712558" y="4606226"/>
            <a:ext cx="494662"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Images</a:t>
            </a:r>
          </a:p>
        </p:txBody>
      </p:sp>
      <p:sp>
        <p:nvSpPr>
          <p:cNvPr id="8" name="TextBox 7">
            <a:extLst>
              <a:ext uri="{FF2B5EF4-FFF2-40B4-BE49-F238E27FC236}">
                <a16:creationId xmlns:a16="http://schemas.microsoft.com/office/drawing/2014/main" id="{60E862EE-F85A-97A0-B426-54AE3AC2169D}"/>
              </a:ext>
            </a:extLst>
          </p:cNvPr>
          <p:cNvSpPr txBox="1"/>
          <p:nvPr/>
        </p:nvSpPr>
        <p:spPr>
          <a:xfrm>
            <a:off x="723411" y="5768492"/>
            <a:ext cx="464634"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Videos</a:t>
            </a:r>
          </a:p>
        </p:txBody>
      </p:sp>
      <p:sp>
        <p:nvSpPr>
          <p:cNvPr id="9" name="TextBox 8">
            <a:extLst>
              <a:ext uri="{FF2B5EF4-FFF2-40B4-BE49-F238E27FC236}">
                <a16:creationId xmlns:a16="http://schemas.microsoft.com/office/drawing/2014/main" id="{ABE17F38-A3EC-E721-B7A3-4A06553D26A1}"/>
              </a:ext>
            </a:extLst>
          </p:cNvPr>
          <p:cNvSpPr txBox="1">
            <a:spLocks/>
          </p:cNvSpPr>
          <p:nvPr/>
        </p:nvSpPr>
        <p:spPr>
          <a:xfrm>
            <a:off x="1712558" y="5768492"/>
            <a:ext cx="926108"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Quick Replies</a:t>
            </a:r>
          </a:p>
        </p:txBody>
      </p:sp>
      <p:sp>
        <p:nvSpPr>
          <p:cNvPr id="10" name="Oval 9">
            <a:extLst>
              <a:ext uri="{FF2B5EF4-FFF2-40B4-BE49-F238E27FC236}">
                <a16:creationId xmlns:a16="http://schemas.microsoft.com/office/drawing/2014/main" id="{167306F8-8ABE-CA6C-6027-D50EC9B19F70}"/>
              </a:ext>
            </a:extLst>
          </p:cNvPr>
          <p:cNvSpPr/>
          <p:nvPr/>
        </p:nvSpPr>
        <p:spPr bwMode="auto">
          <a:xfrm>
            <a:off x="1758009" y="4057035"/>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 name="Oval 10">
            <a:extLst>
              <a:ext uri="{FF2B5EF4-FFF2-40B4-BE49-F238E27FC236}">
                <a16:creationId xmlns:a16="http://schemas.microsoft.com/office/drawing/2014/main" id="{D738405B-D49B-0D4F-DB5A-3101C1E51771}"/>
              </a:ext>
            </a:extLst>
          </p:cNvPr>
          <p:cNvSpPr/>
          <p:nvPr/>
        </p:nvSpPr>
        <p:spPr bwMode="auto">
          <a:xfrm>
            <a:off x="766941" y="4056242"/>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Oval 11">
            <a:extLst>
              <a:ext uri="{FF2B5EF4-FFF2-40B4-BE49-F238E27FC236}">
                <a16:creationId xmlns:a16="http://schemas.microsoft.com/office/drawing/2014/main" id="{42D3B15D-0977-CA88-2234-95046305A6EE}"/>
              </a:ext>
            </a:extLst>
          </p:cNvPr>
          <p:cNvSpPr/>
          <p:nvPr/>
        </p:nvSpPr>
        <p:spPr bwMode="auto">
          <a:xfrm>
            <a:off x="766941" y="51203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13" name="Group 12">
            <a:extLst>
              <a:ext uri="{FF2B5EF4-FFF2-40B4-BE49-F238E27FC236}">
                <a16:creationId xmlns:a16="http://schemas.microsoft.com/office/drawing/2014/main" id="{BDCC0105-42C0-D4A1-9DCA-7221F3CF4FA0}"/>
              </a:ext>
            </a:extLst>
          </p:cNvPr>
          <p:cNvGrpSpPr/>
          <p:nvPr/>
        </p:nvGrpSpPr>
        <p:grpSpPr>
          <a:xfrm>
            <a:off x="1758009" y="5120336"/>
            <a:ext cx="424241" cy="424241"/>
            <a:chOff x="1758009" y="5044136"/>
            <a:chExt cx="424241" cy="424241"/>
          </a:xfrm>
        </p:grpSpPr>
        <p:sp>
          <p:nvSpPr>
            <p:cNvPr id="14" name="Oval 13">
              <a:extLst>
                <a:ext uri="{FF2B5EF4-FFF2-40B4-BE49-F238E27FC236}">
                  <a16:creationId xmlns:a16="http://schemas.microsoft.com/office/drawing/2014/main" id="{EBADD278-1BFB-E52F-562C-825910B9A0A5}"/>
                </a:ext>
              </a:extLst>
            </p:cNvPr>
            <p:cNvSpPr/>
            <p:nvPr/>
          </p:nvSpPr>
          <p:spPr bwMode="auto">
            <a:xfrm>
              <a:off x="1758009" y="50441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15" name="Graphic 14">
              <a:extLst>
                <a:ext uri="{FF2B5EF4-FFF2-40B4-BE49-F238E27FC236}">
                  <a16:creationId xmlns:a16="http://schemas.microsoft.com/office/drawing/2014/main" id="{EEED7205-8950-5F47-9BD5-A11C655968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3403" y="5139339"/>
              <a:ext cx="233454" cy="233834"/>
            </a:xfrm>
            <a:prstGeom prst="rect">
              <a:avLst/>
            </a:prstGeom>
          </p:spPr>
        </p:pic>
      </p:grpSp>
      <p:pic>
        <p:nvPicPr>
          <p:cNvPr id="16" name="Graphic 15">
            <a:extLst>
              <a:ext uri="{FF2B5EF4-FFF2-40B4-BE49-F238E27FC236}">
                <a16:creationId xmlns:a16="http://schemas.microsoft.com/office/drawing/2014/main" id="{62B400AC-BCAB-6E0C-8B6D-D81404BD5C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6078" y="4176938"/>
            <a:ext cx="265966" cy="182850"/>
          </a:xfrm>
          <a:prstGeom prst="rect">
            <a:avLst/>
          </a:prstGeom>
        </p:spPr>
      </p:pic>
      <p:pic>
        <p:nvPicPr>
          <p:cNvPr id="17" name="Graphic 16">
            <a:extLst>
              <a:ext uri="{FF2B5EF4-FFF2-40B4-BE49-F238E27FC236}">
                <a16:creationId xmlns:a16="http://schemas.microsoft.com/office/drawing/2014/main" id="{37FD93C6-6300-4E2C-D6F4-05BB45FA00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51902" y="4157901"/>
            <a:ext cx="236454" cy="222508"/>
          </a:xfrm>
          <a:prstGeom prst="rect">
            <a:avLst/>
          </a:prstGeom>
        </p:spPr>
      </p:pic>
      <p:pic>
        <p:nvPicPr>
          <p:cNvPr id="18" name="Graphic 17">
            <a:extLst>
              <a:ext uri="{FF2B5EF4-FFF2-40B4-BE49-F238E27FC236}">
                <a16:creationId xmlns:a16="http://schemas.microsoft.com/office/drawing/2014/main" id="{CA1C32CC-E13C-9874-B432-BB950A6EBE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855" y="5206501"/>
            <a:ext cx="252413" cy="251911"/>
          </a:xfrm>
          <a:prstGeom prst="rect">
            <a:avLst/>
          </a:prstGeom>
        </p:spPr>
      </p:pic>
    </p:spTree>
    <p:extLst>
      <p:ext uri="{BB962C8B-B14F-4D97-AF65-F5344CB8AC3E}">
        <p14:creationId xmlns:p14="http://schemas.microsoft.com/office/powerpoint/2010/main" val="594887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2A4672E5-5301-F679-6908-FD130C552F97}"/>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02 [60] minutes</a:t>
            </a:r>
          </a:p>
        </p:txBody>
      </p:sp>
    </p:spTree>
    <p:extLst>
      <p:ext uri="{BB962C8B-B14F-4D97-AF65-F5344CB8AC3E}">
        <p14:creationId xmlns:p14="http://schemas.microsoft.com/office/powerpoint/2010/main" val="287224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8AF77-B2AA-A6DA-79B0-2D360A01C8EB}"/>
            </a:ext>
          </a:extLst>
        </p:cNvPr>
        <p:cNvGrpSpPr/>
        <p:nvPr/>
      </p:nvGrpSpPr>
      <p:grpSpPr>
        <a:xfrm>
          <a:off x="0" y="0"/>
          <a:ext cx="0" cy="0"/>
          <a:chOff x="0" y="0"/>
          <a:chExt cx="0" cy="0"/>
        </a:xfrm>
      </p:grpSpPr>
      <p:sp>
        <p:nvSpPr>
          <p:cNvPr id="23" name="Rectangle: Top Corners Rounded 22">
            <a:extLst>
              <a:ext uri="{FF2B5EF4-FFF2-40B4-BE49-F238E27FC236}">
                <a16:creationId xmlns:a16="http://schemas.microsoft.com/office/drawing/2014/main" id="{FB065F4D-1571-6798-289B-FEE1CFE4BD2B}"/>
              </a:ext>
            </a:extLst>
          </p:cNvPr>
          <p:cNvSpPr/>
          <p:nvPr/>
        </p:nvSpPr>
        <p:spPr bwMode="auto">
          <a:xfrm>
            <a:off x="781050" y="4118997"/>
            <a:ext cx="10629900" cy="2730500"/>
          </a:xfrm>
          <a:prstGeom prst="round2SameRect">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 name="Title 1">
            <a:extLst>
              <a:ext uri="{FF2B5EF4-FFF2-40B4-BE49-F238E27FC236}">
                <a16:creationId xmlns:a16="http://schemas.microsoft.com/office/drawing/2014/main" id="{924FEA6C-92AF-9405-5CEE-12369BC31B12}"/>
              </a:ext>
            </a:extLst>
          </p:cNvPr>
          <p:cNvSpPr>
            <a:spLocks noGrp="1"/>
          </p:cNvSpPr>
          <p:nvPr>
            <p:ph type="title"/>
          </p:nvPr>
        </p:nvSpPr>
        <p:spPr>
          <a:xfrm>
            <a:off x="2470655" y="821303"/>
            <a:ext cx="7250690" cy="677108"/>
          </a:xfrm>
        </p:spPr>
        <p:txBody>
          <a:bodyPr/>
          <a:lstStyle/>
          <a:p>
            <a:pPr algn="ctr"/>
            <a:r>
              <a:rPr lang="en-US" sz="4400"/>
              <a:t>What is a </a:t>
            </a:r>
            <a:r>
              <a:rPr lang="en-US" sz="4400">
                <a:gradFill>
                  <a:gsLst>
                    <a:gs pos="100000">
                      <a:srgbClr val="49C5B1"/>
                    </a:gs>
                    <a:gs pos="0">
                      <a:srgbClr val="FFA38B"/>
                    </a:gs>
                    <a:gs pos="32000">
                      <a:srgbClr val="D59ED7"/>
                    </a:gs>
                    <a:gs pos="68000">
                      <a:srgbClr val="8DC8E8"/>
                    </a:gs>
                  </a:gsLst>
                  <a:path path="circle">
                    <a:fillToRect l="100000" t="100000"/>
                  </a:path>
                </a:gradFill>
                <a:ea typeface="+mj-lt"/>
                <a:cs typeface="Segoe UI Semibold" panose="020B0702040204020203" pitchFamily="34" charset="0"/>
              </a:rPr>
              <a:t>copilot?</a:t>
            </a:r>
          </a:p>
        </p:txBody>
      </p:sp>
      <p:sp>
        <p:nvSpPr>
          <p:cNvPr id="4" name="TextBox 3">
            <a:extLst>
              <a:ext uri="{FF2B5EF4-FFF2-40B4-BE49-F238E27FC236}">
                <a16:creationId xmlns:a16="http://schemas.microsoft.com/office/drawing/2014/main" id="{1CE20BC8-6BF7-B2D5-9DE5-F49C11D95BDD}"/>
              </a:ext>
            </a:extLst>
          </p:cNvPr>
          <p:cNvSpPr txBox="1"/>
          <p:nvPr/>
        </p:nvSpPr>
        <p:spPr>
          <a:xfrm>
            <a:off x="1739900" y="2165779"/>
            <a:ext cx="8712200" cy="1218590"/>
          </a:xfrm>
          <a:prstGeom prst="roundRect">
            <a:avLst>
              <a:gd name="adj" fmla="val 50000"/>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cxnSp>
        <p:nvCxnSpPr>
          <p:cNvPr id="11" name="Straight Connector 10">
            <a:extLst>
              <a:ext uri="{FF2B5EF4-FFF2-40B4-BE49-F238E27FC236}">
                <a16:creationId xmlns:a16="http://schemas.microsoft.com/office/drawing/2014/main" id="{F76CDEF3-FED0-D0DD-6572-9E6D3F699CC4}"/>
              </a:ext>
              <a:ext uri="{C183D7F6-B498-43B3-948B-1728B52AA6E4}">
                <adec:decorative xmlns:adec="http://schemas.microsoft.com/office/drawing/2017/decorative" val="1"/>
              </a:ext>
            </a:extLst>
          </p:cNvPr>
          <p:cNvCxnSpPr>
            <a:cxnSpLocks/>
          </p:cNvCxnSpPr>
          <p:nvPr/>
        </p:nvCxnSpPr>
        <p:spPr>
          <a:xfrm>
            <a:off x="4290558" y="4765954"/>
            <a:ext cx="0" cy="1128560"/>
          </a:xfrm>
          <a:prstGeom prst="line">
            <a:avLst/>
          </a:prstGeom>
          <a:noFill/>
          <a:ln w="9525" cap="flat" cmpd="sng" algn="ctr">
            <a:solidFill>
              <a:srgbClr val="0078D4"/>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289A6297-91DF-898E-8FFF-41A3E95646FB}"/>
              </a:ext>
              <a:ext uri="{C183D7F6-B498-43B3-948B-1728B52AA6E4}">
                <adec:decorative xmlns:adec="http://schemas.microsoft.com/office/drawing/2017/decorative" val="1"/>
              </a:ext>
            </a:extLst>
          </p:cNvPr>
          <p:cNvCxnSpPr>
            <a:cxnSpLocks/>
          </p:cNvCxnSpPr>
          <p:nvPr/>
        </p:nvCxnSpPr>
        <p:spPr>
          <a:xfrm>
            <a:off x="7828211" y="4765954"/>
            <a:ext cx="0" cy="1128560"/>
          </a:xfrm>
          <a:prstGeom prst="line">
            <a:avLst/>
          </a:prstGeom>
          <a:noFill/>
          <a:ln w="9525" cap="flat" cmpd="sng" algn="ctr">
            <a:solidFill>
              <a:srgbClr val="0078D4"/>
            </a:solidFill>
            <a:prstDash val="solid"/>
            <a:headEnd type="none" w="lg" len="med"/>
            <a:tailEnd type="none" w="lg" len="med"/>
          </a:ln>
          <a:effectLst/>
        </p:spPr>
      </p:cxnSp>
      <p:sp>
        <p:nvSpPr>
          <p:cNvPr id="19" name="TextBox 18">
            <a:extLst>
              <a:ext uri="{FF2B5EF4-FFF2-40B4-BE49-F238E27FC236}">
                <a16:creationId xmlns:a16="http://schemas.microsoft.com/office/drawing/2014/main" id="{1CDE3F89-9628-C9EA-9932-5D306D56EFD2}"/>
              </a:ext>
            </a:extLst>
          </p:cNvPr>
          <p:cNvSpPr txBox="1"/>
          <p:nvPr/>
        </p:nvSpPr>
        <p:spPr>
          <a:xfrm>
            <a:off x="1866900" y="2261513"/>
            <a:ext cx="8458201" cy="1027122"/>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An experience using </a:t>
            </a:r>
            <a:r>
              <a:rPr lang="en-US" spc="-50">
                <a:ln w="3175">
                  <a:noFill/>
                </a:ln>
                <a:gradFill>
                  <a:gsLst>
                    <a:gs pos="100000">
                      <a:srgbClr val="49C5B1"/>
                    </a:gs>
                    <a:gs pos="0">
                      <a:srgbClr val="FFA38B"/>
                    </a:gs>
                    <a:gs pos="32000">
                      <a:srgbClr val="D59ED7"/>
                    </a:gs>
                    <a:gs pos="68000">
                      <a:srgbClr val="8DC8E8"/>
                    </a:gs>
                  </a:gsLst>
                  <a:path path="circle">
                    <a:fillToRect l="100000" t="100000"/>
                  </a:path>
                </a:gradFill>
                <a:latin typeface="+mj-lt"/>
                <a:ea typeface="+mj-lt"/>
                <a:cs typeface="Segoe UI Semibold" panose="020B0702040204020203" pitchFamily="34" charset="0"/>
              </a:rPr>
              <a:t>generative AI </a:t>
            </a:r>
            <a:r>
              <a:rPr kumimoji="0" lang="en-US" sz="20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to assist humans with</a:t>
            </a:r>
          </a:p>
          <a:p>
            <a:pPr marL="0" marR="0" lvl="0" indent="0" algn="ctr" defTabSz="932472" rtl="0" eaLnBrk="1" fontAlgn="base" latinLnBrk="0" hangingPunct="1">
              <a:lnSpc>
                <a:spcPct val="110000"/>
              </a:lnSpc>
              <a:spcBef>
                <a:spcPct val="0"/>
              </a:spcBef>
              <a:spcAft>
                <a:spcPct val="0"/>
              </a:spcAft>
              <a:buClrTx/>
              <a:buSzTx/>
              <a:buFontTx/>
              <a:buNone/>
              <a:tabLst/>
              <a:defRPr/>
            </a:pPr>
            <a:r>
              <a:rPr lang="en-US" spc="-50">
                <a:ln w="3175">
                  <a:noFill/>
                </a:ln>
                <a:gradFill>
                  <a:gsLst>
                    <a:gs pos="100000">
                      <a:srgbClr val="49C5B1"/>
                    </a:gs>
                    <a:gs pos="0">
                      <a:srgbClr val="FFA38B"/>
                    </a:gs>
                    <a:gs pos="32000">
                      <a:srgbClr val="D59ED7"/>
                    </a:gs>
                    <a:gs pos="68000">
                      <a:srgbClr val="8DC8E8"/>
                    </a:gs>
                  </a:gsLst>
                  <a:path path="circle">
                    <a:fillToRect l="100000" t="100000"/>
                  </a:path>
                </a:gradFill>
                <a:latin typeface="+mj-lt"/>
                <a:ea typeface="+mj-lt"/>
                <a:cs typeface="Segoe UI Semibold" panose="020B0702040204020203" pitchFamily="34" charset="0"/>
              </a:rPr>
              <a:t>complex cognitive tasks.</a:t>
            </a:r>
          </a:p>
        </p:txBody>
      </p:sp>
      <p:sp>
        <p:nvSpPr>
          <p:cNvPr id="24" name="TextBox 23">
            <a:extLst>
              <a:ext uri="{FF2B5EF4-FFF2-40B4-BE49-F238E27FC236}">
                <a16:creationId xmlns:a16="http://schemas.microsoft.com/office/drawing/2014/main" id="{C08E5C3B-D522-39E0-2FE3-655327388F73}"/>
              </a:ext>
            </a:extLst>
          </p:cNvPr>
          <p:cNvSpPr txBox="1"/>
          <p:nvPr/>
        </p:nvSpPr>
        <p:spPr>
          <a:xfrm>
            <a:off x="1146056"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Chat using natural language (and code)</a:t>
            </a:r>
          </a:p>
        </p:txBody>
      </p:sp>
      <p:sp>
        <p:nvSpPr>
          <p:cNvPr id="25" name="TextBox 24">
            <a:extLst>
              <a:ext uri="{FF2B5EF4-FFF2-40B4-BE49-F238E27FC236}">
                <a16:creationId xmlns:a16="http://schemas.microsoft.com/office/drawing/2014/main" id="{7C10669E-A7E3-D884-4830-978ABE8EFF3D}"/>
              </a:ext>
            </a:extLst>
          </p:cNvPr>
          <p:cNvSpPr txBox="1"/>
          <p:nvPr/>
        </p:nvSpPr>
        <p:spPr>
          <a:xfrm>
            <a:off x="4699000"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You determine, </a:t>
            </a:r>
            <a:br>
              <a:rPr lang="en-US"/>
            </a:br>
            <a:r>
              <a:rPr lang="en-US"/>
              <a:t>guide, and approve </a:t>
            </a:r>
            <a:br>
              <a:rPr lang="en-US"/>
            </a:br>
            <a:r>
              <a:rPr lang="en-US"/>
              <a:t>the output</a:t>
            </a:r>
          </a:p>
        </p:txBody>
      </p:sp>
      <p:sp>
        <p:nvSpPr>
          <p:cNvPr id="26" name="TextBox 25">
            <a:extLst>
              <a:ext uri="{FF2B5EF4-FFF2-40B4-BE49-F238E27FC236}">
                <a16:creationId xmlns:a16="http://schemas.microsoft.com/office/drawing/2014/main" id="{F584F527-29A1-7A25-6CC7-C0AD02E4402E}"/>
              </a:ext>
            </a:extLst>
          </p:cNvPr>
          <p:cNvSpPr txBox="1"/>
          <p:nvPr/>
        </p:nvSpPr>
        <p:spPr>
          <a:xfrm>
            <a:off x="8254450"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Its value increases with complexity</a:t>
            </a:r>
          </a:p>
        </p:txBody>
      </p:sp>
      <p:cxnSp>
        <p:nvCxnSpPr>
          <p:cNvPr id="29" name="Connector: Elbow 28">
            <a:extLst>
              <a:ext uri="{FF2B5EF4-FFF2-40B4-BE49-F238E27FC236}">
                <a16:creationId xmlns:a16="http://schemas.microsoft.com/office/drawing/2014/main" id="{70948CE5-8716-FBC0-8A92-471F64262656}"/>
              </a:ext>
            </a:extLst>
          </p:cNvPr>
          <p:cNvCxnSpPr>
            <a:cxnSpLocks/>
            <a:stCxn id="4" idx="2"/>
            <a:endCxn id="24" idx="0"/>
          </p:cNvCxnSpPr>
          <p:nvPr/>
        </p:nvCxnSpPr>
        <p:spPr>
          <a:xfrm rot="5400000">
            <a:off x="3803511" y="2123914"/>
            <a:ext cx="1032034" cy="3552944"/>
          </a:xfrm>
          <a:prstGeom prst="bentConnector3">
            <a:avLst>
              <a:gd name="adj1" fmla="val 38925"/>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1036853-60E4-F70B-F353-FDE6653323F1}"/>
              </a:ext>
            </a:extLst>
          </p:cNvPr>
          <p:cNvCxnSpPr>
            <a:cxnSpLocks/>
          </p:cNvCxnSpPr>
          <p:nvPr/>
        </p:nvCxnSpPr>
        <p:spPr>
          <a:xfrm rot="16200000" flipH="1">
            <a:off x="7356455" y="2123914"/>
            <a:ext cx="1032034" cy="3552944"/>
          </a:xfrm>
          <a:prstGeom prst="bentConnector3">
            <a:avLst>
              <a:gd name="adj1" fmla="val 38925"/>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5312D7-5FDF-E6A9-3D1A-F4069E8BB64D}"/>
              </a:ext>
            </a:extLst>
          </p:cNvPr>
          <p:cNvCxnSpPr>
            <a:cxnSpLocks/>
            <a:endCxn id="25" idx="0"/>
          </p:cNvCxnSpPr>
          <p:nvPr/>
        </p:nvCxnSpPr>
        <p:spPr>
          <a:xfrm>
            <a:off x="6096000" y="3384368"/>
            <a:ext cx="0" cy="1032035"/>
          </a:xfrm>
          <a:prstGeom prst="line">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196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1.45833E-6 -4.07407E-6 L 1.45833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00"/>
                                  </p:stCondLst>
                                  <p:childTnLst>
                                    <p:animMotion origin="layout" path="M 0 5.55112E-17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1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42" presetClass="path" presetSubtype="0" decel="100000" fill="hold" grpId="1" nodeType="withEffect">
                                  <p:stCondLst>
                                    <p:cond delay="100"/>
                                  </p:stCondLst>
                                  <p:childTnLst>
                                    <p:animMotion origin="layout" path="M 1.45833E-6 -4.07407E-6 L 1.45833E-6 0.03542 " pathEditMode="relative" rAng="0" ptsTypes="AA">
                                      <p:cBhvr>
                                        <p:cTn id="25" dur="700" spd="-100000" fill="hold"/>
                                        <p:tgtEl>
                                          <p:spTgt spid="19"/>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42" presetClass="path" presetSubtype="0" decel="100000" fill="hold" grpId="1" nodeType="withEffect">
                                  <p:stCondLst>
                                    <p:cond delay="100"/>
                                  </p:stCondLst>
                                  <p:childTnLst>
                                    <p:animMotion origin="layout" path="M 1.45833E-6 -4.07407E-6 L 1.45833E-6 0.03542 " pathEditMode="relative" rAng="0" ptsTypes="AA">
                                      <p:cBhvr>
                                        <p:cTn id="30" dur="700" spd="-100000" fill="hold"/>
                                        <p:tgtEl>
                                          <p:spTgt spid="24"/>
                                        </p:tgtEl>
                                        <p:attrNameLst>
                                          <p:attrName>ppt_x</p:attrName>
                                          <p:attrName>ppt_y</p:attrName>
                                        </p:attrNameLst>
                                      </p:cBhvr>
                                      <p:rCtr x="0" y="1759"/>
                                    </p:animMotion>
                                  </p:childTnLst>
                                </p:cTn>
                              </p:par>
                              <p:par>
                                <p:cTn id="31" presetID="10" presetClass="entr" presetSubtype="0" fill="hold" grpId="0" nodeType="withEffect">
                                  <p:stCondLst>
                                    <p:cond delay="1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42" presetClass="path" presetSubtype="0" decel="100000" fill="hold" grpId="1" nodeType="withEffect">
                                  <p:stCondLst>
                                    <p:cond delay="100"/>
                                  </p:stCondLst>
                                  <p:childTnLst>
                                    <p:animMotion origin="layout" path="M 1.45833E-6 -4.07407E-6 L 1.45833E-6 0.03542 " pathEditMode="relative" rAng="0" ptsTypes="AA">
                                      <p:cBhvr>
                                        <p:cTn id="35" dur="700" spd="-100000" fill="hold"/>
                                        <p:tgtEl>
                                          <p:spTgt spid="25"/>
                                        </p:tgtEl>
                                        <p:attrNameLst>
                                          <p:attrName>ppt_x</p:attrName>
                                          <p:attrName>ppt_y</p:attrName>
                                        </p:attrNameLst>
                                      </p:cBhvr>
                                      <p:rCtr x="0" y="1759"/>
                                    </p:animMotion>
                                  </p:childTnLst>
                                </p:cTn>
                              </p:par>
                              <p:par>
                                <p:cTn id="36" presetID="10" presetClass="entr" presetSubtype="0" fill="hold" grpId="0" nodeType="withEffect">
                                  <p:stCondLst>
                                    <p:cond delay="1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42" presetClass="path" presetSubtype="0" decel="100000" fill="hold" grpId="1" nodeType="withEffect">
                                  <p:stCondLst>
                                    <p:cond delay="100"/>
                                  </p:stCondLst>
                                  <p:childTnLst>
                                    <p:animMotion origin="layout" path="M 1.45833E-6 -4.07407E-6 L 1.45833E-6 0.03542 " pathEditMode="relative" rAng="0" ptsTypes="AA">
                                      <p:cBhvr>
                                        <p:cTn id="40"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4" grpId="1" animBg="1"/>
      <p:bldP spid="19" grpId="0" animBg="1"/>
      <p:bldP spid="19" grpId="1" animBg="1"/>
      <p:bldP spid="24" grpId="0" animBg="1"/>
      <p:bldP spid="24" grpId="1" animBg="1"/>
      <p:bldP spid="25" grpId="0" animBg="1"/>
      <p:bldP spid="25" grpId="1" animBg="1"/>
      <p:bldP spid="26" grpId="0" animBg="1"/>
      <p:bldP spid="2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C623A-E6EB-4A78-338E-23929657767E}"/>
              </a:ext>
            </a:extLst>
          </p:cNvPr>
          <p:cNvSpPr>
            <a:spLocks noGrp="1"/>
          </p:cNvSpPr>
          <p:nvPr>
            <p:ph type="title"/>
          </p:nvPr>
        </p:nvSpPr>
        <p:spPr>
          <a:xfrm>
            <a:off x="588263" y="457200"/>
            <a:ext cx="11018520" cy="553998"/>
          </a:xfrm>
        </p:spPr>
        <p:txBody>
          <a:bodyPr/>
          <a:lstStyle/>
          <a:p>
            <a:r>
              <a:rPr lang="en-US"/>
              <a:t>Disambiguation with topic design</a:t>
            </a:r>
          </a:p>
        </p:txBody>
      </p:sp>
      <p:graphicFrame>
        <p:nvGraphicFramePr>
          <p:cNvPr id="351" name="Table 2" descr="What happens when the copilot is not given enough details in their query or if there is a conflict between topics?&#10;&#10;Trigger phrases are associated to two main topics, that then break down their logic into multiple sub-topics that are called with redirect actions.&#10;Some topics can be called by multiple other topics: that's typically the case with the End Of Conversation topic.&#10;Thanks to slot filling and entity extraction, if a user says &quot;I need to unblock my credit card&quot;, the Card topic will get triggered and both Debit/Credit and Block/Unblock questions will be skipped, as the Card Type and Operation Type will be deduced from the trigger phrase. That way, the appropriate Credit Card child topic will automatically be called, without the user providing any additional input or even noticing they went through the disambiguation topic.">
            <a:extLst>
              <a:ext uri="{FF2B5EF4-FFF2-40B4-BE49-F238E27FC236}">
                <a16:creationId xmlns:a16="http://schemas.microsoft.com/office/drawing/2014/main" id="{20AA6B57-B346-5F61-2E29-220580C0A2A8}"/>
              </a:ext>
            </a:extLst>
          </p:cNvPr>
          <p:cNvGraphicFramePr>
            <a:graphicFrameLocks noGrp="1"/>
          </p:cNvGraphicFramePr>
          <p:nvPr/>
        </p:nvGraphicFramePr>
        <p:xfrm>
          <a:off x="1218636" y="1161329"/>
          <a:ext cx="9754728" cy="5448025"/>
        </p:xfrm>
        <a:graphic>
          <a:graphicData uri="http://schemas.openxmlformats.org/drawingml/2006/table">
            <a:tbl>
              <a:tblPr firstRow="1">
                <a:tableStyleId>{8799B23B-EC83-4686-B30A-512413B5E67A}</a:tableStyleId>
              </a:tblPr>
              <a:tblGrid>
                <a:gridCol w="3133626">
                  <a:extLst>
                    <a:ext uri="{9D8B030D-6E8A-4147-A177-3AD203B41FA5}">
                      <a16:colId xmlns:a16="http://schemas.microsoft.com/office/drawing/2014/main" val="3345673983"/>
                    </a:ext>
                  </a:extLst>
                </a:gridCol>
                <a:gridCol w="3333919">
                  <a:extLst>
                    <a:ext uri="{9D8B030D-6E8A-4147-A177-3AD203B41FA5}">
                      <a16:colId xmlns:a16="http://schemas.microsoft.com/office/drawing/2014/main" val="3821226278"/>
                    </a:ext>
                  </a:extLst>
                </a:gridCol>
                <a:gridCol w="3287183">
                  <a:extLst>
                    <a:ext uri="{9D8B030D-6E8A-4147-A177-3AD203B41FA5}">
                      <a16:colId xmlns:a16="http://schemas.microsoft.com/office/drawing/2014/main" val="3618510609"/>
                    </a:ext>
                  </a:extLst>
                </a:gridCol>
              </a:tblGrid>
              <a:tr h="466261">
                <a:tc>
                  <a:txBody>
                    <a:bodyPr/>
                    <a:lstStyle/>
                    <a:p>
                      <a:pPr algn="ctr"/>
                      <a:r>
                        <a:rPr lang="en-US" sz="1200">
                          <a:solidFill>
                            <a:schemeClr val="bg1"/>
                          </a:solidFill>
                        </a:rPr>
                        <a:t>Natural Language Understanding</a:t>
                      </a:r>
                    </a:p>
                    <a:p>
                      <a:pPr algn="ctr"/>
                      <a:r>
                        <a:rPr lang="en-US" sz="1100" b="0">
                          <a:solidFill>
                            <a:schemeClr val="bg1"/>
                          </a:solidFill>
                        </a:rPr>
                        <a:t>Trigger phrases</a:t>
                      </a:r>
                      <a:endParaRPr lang="en-US" sz="1100" b="0">
                        <a:solidFill>
                          <a:schemeClr val="bg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“Trigger Phrases” Topics</a:t>
                      </a:r>
                    </a:p>
                    <a:p>
                      <a:pPr marL="0" algn="ctr" defTabSz="914400" rtl="0" eaLnBrk="1" latinLnBrk="0" hangingPunct="1"/>
                      <a:r>
                        <a:rPr lang="en-US" sz="1100" b="0" kern="1200">
                          <a:solidFill>
                            <a:schemeClr val="bg1"/>
                          </a:solidFill>
                        </a:rPr>
                        <a:t>Triggered from trigger phrases or redirects</a:t>
                      </a:r>
                      <a:endParaRPr lang="en-US" sz="1100" b="0" kern="1200">
                        <a:solidFill>
                          <a:schemeClr val="bg1"/>
                        </a:solidFill>
                        <a:latin typeface="Segoe UI" panose="020B0502040204020203" pitchFamily="34" charset="0"/>
                        <a:ea typeface="+mn-ea"/>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bg1"/>
                          </a:solidFill>
                          <a:latin typeface="+mn-lt"/>
                          <a:ea typeface="+mn-ea"/>
                          <a:cs typeface="+mn-cs"/>
                        </a:rPr>
                        <a:t>Explicitly called by topics</a:t>
                      </a:r>
                    </a:p>
                  </a:txBody>
                  <a:tcP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cxnSp>
        <p:nvCxnSpPr>
          <p:cNvPr id="250" name="Connector: Elbow 249">
            <a:extLst>
              <a:ext uri="{FF2B5EF4-FFF2-40B4-BE49-F238E27FC236}">
                <a16:creationId xmlns:a16="http://schemas.microsoft.com/office/drawing/2014/main" id="{0C18F6BE-A563-5194-8715-4788E825314F}"/>
              </a:ext>
              <a:ext uri="{C183D7F6-B498-43B3-948B-1728B52AA6E4}">
                <adec:decorative xmlns:adec="http://schemas.microsoft.com/office/drawing/2017/decorative" val="1"/>
              </a:ext>
            </a:extLst>
          </p:cNvPr>
          <p:cNvCxnSpPr>
            <a:cxnSpLocks/>
          </p:cNvCxnSpPr>
          <p:nvPr/>
        </p:nvCxnSpPr>
        <p:spPr>
          <a:xfrm>
            <a:off x="6905474" y="2845184"/>
            <a:ext cx="996653" cy="25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 uri="{C183D7F6-B498-43B3-948B-1728B52AA6E4}">
                <adec:decorative xmlns:adec="http://schemas.microsoft.com/office/drawing/2017/decorative" val="1"/>
              </a:ext>
            </a:extLst>
          </p:cNvPr>
          <p:cNvCxnSpPr>
            <a:cxnSpLocks/>
          </p:cNvCxnSpPr>
          <p:nvPr/>
        </p:nvCxnSpPr>
        <p:spPr>
          <a:xfrm flipV="1">
            <a:off x="6905474" y="2099448"/>
            <a:ext cx="999467" cy="61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 uri="{C183D7F6-B498-43B3-948B-1728B52AA6E4}">
                <adec:decorative xmlns:adec="http://schemas.microsoft.com/office/drawing/2017/decorative" val="1"/>
              </a:ext>
            </a:extLst>
          </p:cNvPr>
          <p:cNvCxnSpPr>
            <a:cxnSpLocks/>
          </p:cNvCxnSpPr>
          <p:nvPr/>
        </p:nvCxnSpPr>
        <p:spPr>
          <a:xfrm flipV="1">
            <a:off x="7913374" y="2261361"/>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 uri="{C183D7F6-B498-43B3-948B-1728B52AA6E4}">
                <adec:decorative xmlns:adec="http://schemas.microsoft.com/office/drawing/2017/decorative" val="1"/>
              </a:ext>
            </a:extLst>
          </p:cNvPr>
          <p:cNvSpPr/>
          <p:nvPr/>
        </p:nvSpPr>
        <p:spPr>
          <a:xfrm flipH="1">
            <a:off x="7896525" y="191755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88263" y="2008082"/>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 uri="{C183D7F6-B498-43B3-948B-1728B52AA6E4}">
                <adec:decorative xmlns:adec="http://schemas.microsoft.com/office/drawing/2017/decorative" val="1"/>
              </a:ext>
            </a:extLst>
          </p:cNvPr>
          <p:cNvGrpSpPr/>
          <p:nvPr/>
        </p:nvGrpSpPr>
        <p:grpSpPr>
          <a:xfrm>
            <a:off x="8116451" y="2427373"/>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 uri="{C183D7F6-B498-43B3-948B-1728B52AA6E4}">
                <adec:decorative xmlns:adec="http://schemas.microsoft.com/office/drawing/2017/decorative" val="1"/>
              </a:ext>
            </a:extLst>
          </p:cNvPr>
          <p:cNvSpPr/>
          <p:nvPr/>
        </p:nvSpPr>
        <p:spPr>
          <a:xfrm flipH="1">
            <a:off x="7909450" y="2948585"/>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96806" y="3044822"/>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 uri="{C183D7F6-B498-43B3-948B-1728B52AA6E4}">
                <adec:decorative xmlns:adec="http://schemas.microsoft.com/office/drawing/2017/decorative" val="1"/>
              </a:ext>
            </a:extLst>
          </p:cNvPr>
          <p:cNvGrpSpPr/>
          <p:nvPr/>
        </p:nvGrpSpPr>
        <p:grpSpPr>
          <a:xfrm>
            <a:off x="8113636" y="3450471"/>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 uri="{C183D7F6-B498-43B3-948B-1728B52AA6E4}">
                <adec:decorative xmlns:adec="http://schemas.microsoft.com/office/drawing/2017/decorative" val="1"/>
              </a:ext>
            </a:extLst>
          </p:cNvPr>
          <p:cNvSpPr/>
          <p:nvPr/>
        </p:nvSpPr>
        <p:spPr>
          <a:xfrm flipH="1">
            <a:off x="7924179" y="419928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8812" y="4286940"/>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 uri="{C183D7F6-B498-43B3-948B-1728B52AA6E4}">
                <adec:decorative xmlns:adec="http://schemas.microsoft.com/office/drawing/2017/decorative" val="1"/>
              </a:ext>
            </a:extLst>
          </p:cNvPr>
          <p:cNvGrpSpPr/>
          <p:nvPr/>
        </p:nvGrpSpPr>
        <p:grpSpPr>
          <a:xfrm>
            <a:off x="8124218" y="4686915"/>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 uri="{C183D7F6-B498-43B3-948B-1728B52AA6E4}">
                <adec:decorative xmlns:adec="http://schemas.microsoft.com/office/drawing/2017/decorative" val="1"/>
              </a:ext>
            </a:extLst>
          </p:cNvPr>
          <p:cNvCxnSpPr>
            <a:cxnSpLocks/>
          </p:cNvCxnSpPr>
          <p:nvPr/>
        </p:nvCxnSpPr>
        <p:spPr>
          <a:xfrm>
            <a:off x="6905474" y="3473834"/>
            <a:ext cx="1007236"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 uri="{C183D7F6-B498-43B3-948B-1728B52AA6E4}">
                <adec:decorative xmlns:adec="http://schemas.microsoft.com/office/drawing/2017/decorative" val="1"/>
              </a:ext>
            </a:extLst>
          </p:cNvPr>
          <p:cNvSpPr/>
          <p:nvPr/>
        </p:nvSpPr>
        <p:spPr>
          <a:xfrm>
            <a:off x="1829860" y="2427374"/>
            <a:ext cx="2036892" cy="1320372"/>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 uri="{C183D7F6-B498-43B3-948B-1728B52AA6E4}">
                <adec:decorative xmlns:adec="http://schemas.microsoft.com/office/drawing/2017/decorative" val="1"/>
              </a:ext>
            </a:extLst>
          </p:cNvPr>
          <p:cNvCxnSpPr>
            <a:cxnSpLocks/>
            <a:stCxn id="263" idx="3"/>
            <a:endCxn id="307" idx="1"/>
          </p:cNvCxnSpPr>
          <p:nvPr/>
        </p:nvCxnSpPr>
        <p:spPr>
          <a:xfrm>
            <a:off x="3866752" y="3087560"/>
            <a:ext cx="1001830" cy="527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 uri="{C183D7F6-B498-43B3-948B-1728B52AA6E4}">
                <adec:decorative xmlns:adec="http://schemas.microsoft.com/office/drawing/2017/decorative" val="1"/>
              </a:ext>
            </a:extLst>
          </p:cNvPr>
          <p:cNvSpPr/>
          <p:nvPr/>
        </p:nvSpPr>
        <p:spPr>
          <a:xfrm>
            <a:off x="1827846" y="5106336"/>
            <a:ext cx="2036892" cy="99381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 uri="{C183D7F6-B498-43B3-948B-1728B52AA6E4}">
                <adec:decorative xmlns:adec="http://schemas.microsoft.com/office/drawing/2017/decorative" val="1"/>
              </a:ext>
            </a:extLst>
          </p:cNvPr>
          <p:cNvCxnSpPr>
            <a:cxnSpLocks/>
          </p:cNvCxnSpPr>
          <p:nvPr/>
        </p:nvCxnSpPr>
        <p:spPr>
          <a:xfrm>
            <a:off x="4878109" y="5075597"/>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 uri="{C183D7F6-B498-43B3-948B-1728B52AA6E4}">
                <adec:decorative xmlns:adec="http://schemas.microsoft.com/office/drawing/2017/decorative" val="1"/>
              </a:ext>
            </a:extLst>
          </p:cNvPr>
          <p:cNvGrpSpPr/>
          <p:nvPr/>
        </p:nvGrpSpPr>
        <p:grpSpPr>
          <a:xfrm>
            <a:off x="5072034" y="5214630"/>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 uri="{C183D7F6-B498-43B3-948B-1728B52AA6E4}">
                <adec:decorative xmlns:adec="http://schemas.microsoft.com/office/drawing/2017/decorative" val="1"/>
              </a:ext>
            </a:extLst>
          </p:cNvPr>
          <p:cNvSpPr/>
          <p:nvPr/>
        </p:nvSpPr>
        <p:spPr>
          <a:xfrm flipH="1">
            <a:off x="4868582" y="4726186"/>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60320" y="4816715"/>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 uri="{C183D7F6-B498-43B3-948B-1728B52AA6E4}">
                <adec:decorative xmlns:adec="http://schemas.microsoft.com/office/drawing/2017/decorative" val="1"/>
              </a:ext>
            </a:extLst>
          </p:cNvPr>
          <p:cNvGrpSpPr/>
          <p:nvPr/>
        </p:nvGrpSpPr>
        <p:grpSpPr>
          <a:xfrm>
            <a:off x="5072034" y="6141809"/>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 uri="{C183D7F6-B498-43B3-948B-1728B52AA6E4}">
                <adec:decorative xmlns:adec="http://schemas.microsoft.com/office/drawing/2017/decorative" val="1"/>
              </a:ext>
            </a:extLst>
          </p:cNvPr>
          <p:cNvGrpSpPr/>
          <p:nvPr/>
        </p:nvGrpSpPr>
        <p:grpSpPr>
          <a:xfrm>
            <a:off x="5072034" y="5849204"/>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 uri="{C183D7F6-B498-43B3-948B-1728B52AA6E4}">
                <adec:decorative xmlns:adec="http://schemas.microsoft.com/office/drawing/2017/decorative" val="1"/>
              </a:ext>
            </a:extLst>
          </p:cNvPr>
          <p:cNvSpPr/>
          <p:nvPr/>
        </p:nvSpPr>
        <p:spPr>
          <a:xfrm>
            <a:off x="5072033" y="5530355"/>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 uri="{C183D7F6-B498-43B3-948B-1728B52AA6E4}">
                <adec:decorative xmlns:adec="http://schemas.microsoft.com/office/drawing/2017/decorative" val="1"/>
              </a:ext>
            </a:extLst>
          </p:cNvPr>
          <p:cNvSpPr/>
          <p:nvPr/>
        </p:nvSpPr>
        <p:spPr>
          <a:xfrm>
            <a:off x="5072034" y="552970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 uri="{C183D7F6-B498-43B3-948B-1728B52AA6E4}">
                <adec:decorative xmlns:adec="http://schemas.microsoft.com/office/drawing/2017/decorative" val="1"/>
              </a:ext>
            </a:extLst>
          </p:cNvPr>
          <p:cNvCxnSpPr>
            <a:cxnSpLocks/>
          </p:cNvCxnSpPr>
          <p:nvPr/>
        </p:nvCxnSpPr>
        <p:spPr>
          <a:xfrm flipV="1">
            <a:off x="6913892" y="4444715"/>
            <a:ext cx="998818"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 uri="{C183D7F6-B498-43B3-948B-1728B52AA6E4}">
                <adec:decorative xmlns:adec="http://schemas.microsoft.com/office/drawing/2017/decorative" val="1"/>
              </a:ext>
            </a:extLst>
          </p:cNvPr>
          <p:cNvCxnSpPr>
            <a:cxnSpLocks/>
            <a:stCxn id="265" idx="3"/>
            <a:endCxn id="270" idx="1"/>
          </p:cNvCxnSpPr>
          <p:nvPr/>
        </p:nvCxnSpPr>
        <p:spPr>
          <a:xfrm>
            <a:off x="3864738" y="5603242"/>
            <a:ext cx="1012262" cy="1379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 uri="{C183D7F6-B498-43B3-948B-1728B52AA6E4}">
                <adec:decorative xmlns:adec="http://schemas.microsoft.com/office/drawing/2017/decorative" val="1"/>
              </a:ext>
            </a:extLst>
          </p:cNvPr>
          <p:cNvCxnSpPr>
            <a:cxnSpLocks/>
          </p:cNvCxnSpPr>
          <p:nvPr/>
        </p:nvCxnSpPr>
        <p:spPr>
          <a:xfrm flipV="1">
            <a:off x="7918977" y="329251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 uri="{C183D7F6-B498-43B3-948B-1728B52AA6E4}">
                <adec:decorative xmlns:adec="http://schemas.microsoft.com/office/drawing/2017/decorative" val="1"/>
              </a:ext>
            </a:extLst>
          </p:cNvPr>
          <p:cNvCxnSpPr>
            <a:cxnSpLocks/>
          </p:cNvCxnSpPr>
          <p:nvPr/>
        </p:nvCxnSpPr>
        <p:spPr>
          <a:xfrm flipV="1">
            <a:off x="7920032" y="4549168"/>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 uri="{C183D7F6-B498-43B3-948B-1728B52AA6E4}">
                <adec:decorative xmlns:adec="http://schemas.microsoft.com/office/drawing/2017/decorative" val="1"/>
              </a:ext>
            </a:extLst>
          </p:cNvPr>
          <p:cNvSpPr/>
          <p:nvPr/>
        </p:nvSpPr>
        <p:spPr>
          <a:xfrm>
            <a:off x="7902127" y="2939558"/>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 uri="{C183D7F6-B498-43B3-948B-1728B52AA6E4}">
                <adec:decorative xmlns:adec="http://schemas.microsoft.com/office/drawing/2017/decorative" val="1"/>
              </a:ext>
            </a:extLst>
          </p:cNvPr>
          <p:cNvSpPr/>
          <p:nvPr/>
        </p:nvSpPr>
        <p:spPr>
          <a:xfrm>
            <a:off x="7912710" y="4185527"/>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 uri="{C183D7F6-B498-43B3-948B-1728B52AA6E4}">
                <adec:decorative xmlns:adec="http://schemas.microsoft.com/office/drawing/2017/decorative" val="1"/>
              </a:ext>
            </a:extLst>
          </p:cNvPr>
          <p:cNvSpPr/>
          <p:nvPr/>
        </p:nvSpPr>
        <p:spPr>
          <a:xfrm flipH="1">
            <a:off x="7920032" y="5445700"/>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7388" y="5541937"/>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 uri="{C183D7F6-B498-43B3-948B-1728B52AA6E4}">
                <adec:decorative xmlns:adec="http://schemas.microsoft.com/office/drawing/2017/decorative" val="1"/>
              </a:ext>
            </a:extLst>
          </p:cNvPr>
          <p:cNvGrpSpPr/>
          <p:nvPr/>
        </p:nvGrpSpPr>
        <p:grpSpPr>
          <a:xfrm>
            <a:off x="8124218" y="5947586"/>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 uri="{C183D7F6-B498-43B3-948B-1728B52AA6E4}">
                <adec:decorative xmlns:adec="http://schemas.microsoft.com/office/drawing/2017/decorative" val="1"/>
              </a:ext>
            </a:extLst>
          </p:cNvPr>
          <p:cNvCxnSpPr>
            <a:cxnSpLocks/>
          </p:cNvCxnSpPr>
          <p:nvPr/>
        </p:nvCxnSpPr>
        <p:spPr>
          <a:xfrm flipV="1">
            <a:off x="7929559" y="5789634"/>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20063" y="5579422"/>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 uri="{C183D7F6-B498-43B3-948B-1728B52AA6E4}">
                <adec:decorative xmlns:adec="http://schemas.microsoft.com/office/drawing/2017/decorative" val="1"/>
              </a:ext>
            </a:extLst>
          </p:cNvPr>
          <p:cNvCxnSpPr>
            <a:cxnSpLocks/>
          </p:cNvCxnSpPr>
          <p:nvPr/>
        </p:nvCxnSpPr>
        <p:spPr>
          <a:xfrm>
            <a:off x="4869692" y="2175343"/>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 uri="{C183D7F6-B498-43B3-948B-1728B52AA6E4}">
                <adec:decorative xmlns:adec="http://schemas.microsoft.com/office/drawing/2017/decorative" val="1"/>
              </a:ext>
            </a:extLst>
          </p:cNvPr>
          <p:cNvSpPr/>
          <p:nvPr/>
        </p:nvSpPr>
        <p:spPr>
          <a:xfrm>
            <a:off x="4949679" y="3533354"/>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 uri="{C183D7F6-B498-43B3-948B-1728B52AA6E4}">
                <adec:decorative xmlns:adec="http://schemas.microsoft.com/office/drawing/2017/decorative" val="1"/>
              </a:ext>
            </a:extLst>
          </p:cNvPr>
          <p:cNvGrpSpPr/>
          <p:nvPr/>
        </p:nvGrpSpPr>
        <p:grpSpPr>
          <a:xfrm>
            <a:off x="5031402" y="2319073"/>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 uri="{C183D7F6-B498-43B3-948B-1728B52AA6E4}">
                <adec:decorative xmlns:adec="http://schemas.microsoft.com/office/drawing/2017/decorative" val="1"/>
              </a:ext>
            </a:extLst>
          </p:cNvPr>
          <p:cNvGrpSpPr/>
          <p:nvPr/>
        </p:nvGrpSpPr>
        <p:grpSpPr>
          <a:xfrm>
            <a:off x="5031400" y="2607117"/>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 uri="{C183D7F6-B498-43B3-948B-1728B52AA6E4}">
                <adec:decorative xmlns:adec="http://schemas.microsoft.com/office/drawing/2017/decorative" val="1"/>
              </a:ext>
            </a:extLst>
          </p:cNvPr>
          <p:cNvSpPr/>
          <p:nvPr/>
        </p:nvSpPr>
        <p:spPr>
          <a:xfrm>
            <a:off x="5031402" y="2916375"/>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 uri="{C183D7F6-B498-43B3-948B-1728B52AA6E4}">
                <adec:decorative xmlns:adec="http://schemas.microsoft.com/office/drawing/2017/decorative" val="1"/>
              </a:ext>
            </a:extLst>
          </p:cNvPr>
          <p:cNvSpPr/>
          <p:nvPr/>
        </p:nvSpPr>
        <p:spPr>
          <a:xfrm>
            <a:off x="5272908" y="2920142"/>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 uri="{C183D7F6-B498-43B3-948B-1728B52AA6E4}">
                <adec:decorative xmlns:adec="http://schemas.microsoft.com/office/drawing/2017/decorative" val="1"/>
              </a:ext>
            </a:extLst>
          </p:cNvPr>
          <p:cNvSpPr/>
          <p:nvPr/>
        </p:nvSpPr>
        <p:spPr>
          <a:xfrm>
            <a:off x="5028690" y="2916745"/>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064278" y="2961216"/>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 uri="{C183D7F6-B498-43B3-948B-1728B52AA6E4}">
                <adec:decorative xmlns:adec="http://schemas.microsoft.com/office/drawing/2017/decorative" val="1"/>
              </a:ext>
            </a:extLst>
          </p:cNvPr>
          <p:cNvSpPr/>
          <p:nvPr/>
        </p:nvSpPr>
        <p:spPr>
          <a:xfrm>
            <a:off x="5923130" y="3533354"/>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 uri="{C183D7F6-B498-43B3-948B-1728B52AA6E4}">
                <adec:decorative xmlns:adec="http://schemas.microsoft.com/office/drawing/2017/decorative" val="1"/>
              </a:ext>
            </a:extLst>
          </p:cNvPr>
          <p:cNvSpPr/>
          <p:nvPr/>
        </p:nvSpPr>
        <p:spPr>
          <a:xfrm>
            <a:off x="4948152"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570161"/>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 uri="{C183D7F6-B498-43B3-948B-1728B52AA6E4}">
                <adec:decorative xmlns:adec="http://schemas.microsoft.com/office/drawing/2017/decorative" val="1"/>
              </a:ext>
            </a:extLst>
          </p:cNvPr>
          <p:cNvSpPr/>
          <p:nvPr/>
        </p:nvSpPr>
        <p:spPr>
          <a:xfrm>
            <a:off x="5916045"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70460" y="3570161"/>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 uri="{C183D7F6-B498-43B3-948B-1728B52AA6E4}">
                <adec:decorative xmlns:adec="http://schemas.microsoft.com/office/drawing/2017/decorative" val="1"/>
              </a:ext>
            </a:extLst>
          </p:cNvPr>
          <p:cNvSpPr/>
          <p:nvPr/>
        </p:nvSpPr>
        <p:spPr>
          <a:xfrm flipH="1">
            <a:off x="4860165" y="1825932"/>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51903" y="1916460"/>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 uri="{C183D7F6-B498-43B3-948B-1728B52AA6E4}">
                <adec:decorative xmlns:adec="http://schemas.microsoft.com/office/drawing/2017/decorative" val="1"/>
              </a:ext>
            </a:extLst>
          </p:cNvPr>
          <p:cNvCxnSpPr>
            <a:cxnSpLocks/>
            <a:stCxn id="290" idx="2"/>
            <a:endCxn id="287" idx="0"/>
          </p:cNvCxnSpPr>
          <p:nvPr/>
        </p:nvCxnSpPr>
        <p:spPr>
          <a:xfrm rot="5400000">
            <a:off x="5437183" y="3094698"/>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 uri="{C183D7F6-B498-43B3-948B-1728B52AA6E4}">
                <adec:decorative xmlns:adec="http://schemas.microsoft.com/office/drawing/2017/decorative" val="1"/>
              </a:ext>
            </a:extLst>
          </p:cNvPr>
          <p:cNvCxnSpPr>
            <a:cxnSpLocks/>
            <a:stCxn id="290" idx="2"/>
            <a:endCxn id="294" idx="0"/>
          </p:cNvCxnSpPr>
          <p:nvPr/>
        </p:nvCxnSpPr>
        <p:spPr>
          <a:xfrm rot="16200000" flipH="1">
            <a:off x="5936337" y="3109710"/>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 uri="{C183D7F6-B498-43B3-948B-1728B52AA6E4}">
                <adec:decorative xmlns:adec="http://schemas.microsoft.com/office/drawing/2017/decorative" val="1"/>
              </a:ext>
            </a:extLst>
          </p:cNvPr>
          <p:cNvSpPr/>
          <p:nvPr/>
        </p:nvSpPr>
        <p:spPr>
          <a:xfrm>
            <a:off x="4955237" y="3927681"/>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 uri="{C183D7F6-B498-43B3-948B-1728B52AA6E4}">
                <adec:decorative xmlns:adec="http://schemas.microsoft.com/office/drawing/2017/decorative" val="1"/>
              </a:ext>
            </a:extLst>
          </p:cNvPr>
          <p:cNvSpPr/>
          <p:nvPr/>
        </p:nvSpPr>
        <p:spPr>
          <a:xfrm>
            <a:off x="4948152" y="3927027"/>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964489"/>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 uri="{C183D7F6-B498-43B3-948B-1728B52AA6E4}">
                <adec:decorative xmlns:adec="http://schemas.microsoft.com/office/drawing/2017/decorative" val="1"/>
              </a:ext>
            </a:extLst>
          </p:cNvPr>
          <p:cNvCxnSpPr>
            <a:cxnSpLocks/>
          </p:cNvCxnSpPr>
          <p:nvPr/>
        </p:nvCxnSpPr>
        <p:spPr>
          <a:xfrm>
            <a:off x="6913892" y="5464634"/>
            <a:ext cx="998818" cy="180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 uri="{C183D7F6-B498-43B3-948B-1728B52AA6E4}">
                <adec:decorative xmlns:adec="http://schemas.microsoft.com/office/drawing/2017/decorative" val="1"/>
              </a:ext>
            </a:extLst>
          </p:cNvPr>
          <p:cNvSpPr/>
          <p:nvPr/>
        </p:nvSpPr>
        <p:spPr>
          <a:xfrm>
            <a:off x="4868582" y="1824838"/>
            <a:ext cx="2036892" cy="253599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a:extLst>
              <a:ext uri="{FF2B5EF4-FFF2-40B4-BE49-F238E27FC236}">
                <a16:creationId xmlns:a16="http://schemas.microsoft.com/office/drawing/2014/main" id="{BA33C6CF-CD54-7127-878D-D1B26BCBF20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19571" y="2667782"/>
            <a:ext cx="381176" cy="381176"/>
          </a:xfrm>
          <a:prstGeom prst="rect">
            <a:avLst/>
          </a:prstGeom>
        </p:spPr>
      </p:pic>
      <p:pic>
        <p:nvPicPr>
          <p:cNvPr id="309" name="Graphic 308">
            <a:extLst>
              <a:ext uri="{FF2B5EF4-FFF2-40B4-BE49-F238E27FC236}">
                <a16:creationId xmlns:a16="http://schemas.microsoft.com/office/drawing/2014/main" id="{549B7CD7-2EAA-B2DE-471F-B100846F088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24060" y="5178190"/>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 uri="{C183D7F6-B498-43B3-948B-1728B52AA6E4}">
                <adec:decorative xmlns:adec="http://schemas.microsoft.com/office/drawing/2017/decorative" val="1"/>
              </a:ext>
            </a:extLst>
          </p:cNvPr>
          <p:cNvSpPr/>
          <p:nvPr/>
        </p:nvSpPr>
        <p:spPr>
          <a:xfrm>
            <a:off x="7904941" y="1916460"/>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 uri="{C183D7F6-B498-43B3-948B-1728B52AA6E4}">
                <adec:decorative xmlns:adec="http://schemas.microsoft.com/office/drawing/2017/decorative" val="1"/>
              </a:ext>
            </a:extLst>
          </p:cNvPr>
          <p:cNvSpPr/>
          <p:nvPr/>
        </p:nvSpPr>
        <p:spPr>
          <a:xfrm>
            <a:off x="7912710" y="5436673"/>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 uri="{C183D7F6-B498-43B3-948B-1728B52AA6E4}">
                <adec:decorative xmlns:adec="http://schemas.microsoft.com/office/drawing/2017/decorative" val="1"/>
              </a:ext>
            </a:extLst>
          </p:cNvPr>
          <p:cNvSpPr/>
          <p:nvPr/>
        </p:nvSpPr>
        <p:spPr>
          <a:xfrm>
            <a:off x="4877000" y="4725092"/>
            <a:ext cx="2036892" cy="1783884"/>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Natural language understanding</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grpSp>
        <p:nvGrpSpPr>
          <p:cNvPr id="204" name="Group 203">
            <a:extLst>
              <a:ext uri="{FF2B5EF4-FFF2-40B4-BE49-F238E27FC236}">
                <a16:creationId xmlns:a16="http://schemas.microsoft.com/office/drawing/2014/main" id="{D8B9923F-37D4-CC90-81A1-60EF4987F2E7}"/>
              </a:ext>
              <a:ext uri="{C183D7F6-B498-43B3-948B-1728B52AA6E4}">
                <adec:decorative xmlns:adec="http://schemas.microsoft.com/office/drawing/2017/decorative" val="1"/>
              </a:ext>
            </a:extLst>
          </p:cNvPr>
          <p:cNvGrpSpPr/>
          <p:nvPr/>
        </p:nvGrpSpPr>
        <p:grpSpPr>
          <a:xfrm>
            <a:off x="1764108" y="1423940"/>
            <a:ext cx="2371528" cy="360000"/>
            <a:chOff x="1116977" y="1634508"/>
            <a:chExt cx="2371528"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2011680" cy="276999"/>
            </a:xfrm>
            <a:prstGeom prst="rect">
              <a:avLst/>
            </a:prstGeom>
            <a:noFill/>
          </p:spPr>
          <p:txBody>
            <a:bodyPr wrap="square" anchor="ctr">
              <a:spAutoFit/>
            </a:bodyPr>
            <a:lstStyle/>
            <a:p>
              <a:r>
                <a:rPr lang="en-US" sz="1200">
                  <a:latin typeface="+mj-lt"/>
                </a:rPr>
                <a:t>Standard NLU model</a:t>
              </a:r>
            </a:p>
          </p:txBody>
        </p:sp>
      </p:grpSp>
      <p:grpSp>
        <p:nvGrpSpPr>
          <p:cNvPr id="205" name="Group 204">
            <a:extLst>
              <a:ext uri="{FF2B5EF4-FFF2-40B4-BE49-F238E27FC236}">
                <a16:creationId xmlns:a16="http://schemas.microsoft.com/office/drawing/2014/main" id="{038AF6CD-3F54-D23A-7CE6-861B155A66AE}"/>
              </a:ext>
              <a:ext uri="{C183D7F6-B498-43B3-948B-1728B52AA6E4}">
                <adec:decorative xmlns:adec="http://schemas.microsoft.com/office/drawing/2017/decorative" val="1"/>
              </a:ext>
            </a:extLst>
          </p:cNvPr>
          <p:cNvGrpSpPr/>
          <p:nvPr/>
        </p:nvGrpSpPr>
        <p:grpSpPr>
          <a:xfrm>
            <a:off x="5145656" y="1423940"/>
            <a:ext cx="2371680" cy="360000"/>
            <a:chOff x="3661383" y="1634510"/>
            <a:chExt cx="2371680"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2011680"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latin typeface="+mj-lt"/>
                </a:rPr>
                <a:t>Custom Azure CLU model</a:t>
              </a:r>
            </a:p>
          </p:txBody>
        </p:sp>
      </p:grpSp>
      <p:grpSp>
        <p:nvGrpSpPr>
          <p:cNvPr id="206" name="Group 205">
            <a:extLst>
              <a:ext uri="{FF2B5EF4-FFF2-40B4-BE49-F238E27FC236}">
                <a16:creationId xmlns:a16="http://schemas.microsoft.com/office/drawing/2014/main" id="{A15339CC-35C9-A392-ADE7-9207B43882DD}"/>
              </a:ext>
              <a:ext uri="{C183D7F6-B498-43B3-948B-1728B52AA6E4}">
                <adec:decorative xmlns:adec="http://schemas.microsoft.com/office/drawing/2017/decorative" val="1"/>
              </a:ext>
            </a:extLst>
          </p:cNvPr>
          <p:cNvGrpSpPr/>
          <p:nvPr/>
        </p:nvGrpSpPr>
        <p:grpSpPr>
          <a:xfrm>
            <a:off x="8527283" y="1423940"/>
            <a:ext cx="2750317" cy="360000"/>
            <a:chOff x="6471563" y="1634508"/>
            <a:chExt cx="2750317" cy="360000"/>
          </a:xfrm>
        </p:grpSpPr>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71563" y="1634508"/>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783126" y="1678992"/>
              <a:ext cx="2438754" cy="276999"/>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latin typeface="+mj-lt"/>
                </a:rPr>
                <a:t>Generative AI orchestration</a:t>
              </a:r>
            </a:p>
          </p:txBody>
        </p:sp>
      </p:gr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lgn="l">
              <a:spcAft>
                <a:spcPts val="400"/>
              </a:spcAft>
              <a:buClr>
                <a:srgbClr val="4BC17A"/>
              </a:buClr>
              <a:buFont typeface="Wingdings" panose="05000000000000000000" pitchFamily="2" charset="2"/>
              <a:buChar char="ü"/>
            </a:pPr>
            <a:r>
              <a:rPr lang="en-US" sz="1100">
                <a:solidFill>
                  <a:schemeClr val="tx1">
                    <a:lumMod val="85000"/>
                  </a:schemeClr>
                </a:solidFill>
              </a:rPr>
              <a:t>Default, out-of-the-box, model that comes pre-trained, with many predefined entity types.</a:t>
            </a:r>
          </a:p>
          <a:p>
            <a:pPr marL="266700" indent="-180975">
              <a:spcAft>
                <a:spcPts val="400"/>
              </a:spcAft>
              <a:buClr>
                <a:srgbClr val="4BC17A"/>
              </a:buClr>
              <a:buFont typeface="Wingdings" panose="05000000000000000000" pitchFamily="2" charset="2"/>
              <a:buChar char="ü"/>
            </a:pPr>
            <a:r>
              <a:rPr lang="en-US" sz="1100">
                <a:solidFill>
                  <a:schemeClr val="tx1">
                    <a:lumMod val="85000"/>
                  </a:schemeClr>
                </a:solidFill>
              </a:rPr>
              <a:t>Configuration is done by adding trigger phrases and custom entities (either closed lists with values and synonyms, or regular expressions).</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Supports additional languages, with native models.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to further customize the intent triggering model for better intent recognition or to address specific industry requirements.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for complex entity extraction (e.g., of the same type).</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Entity extraction can also leverage Copilot Studio standard NLU.</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Uses a GPT large language model.</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Can handle multiple intents and chain topics and/or plugins.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Automatically generate questions for missing inputs and answers complex entities  and questions from the conversation context.</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Configuration is done by simply describing topics, plugin actions, and inputs/outputs.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Cannot be extended.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Slot-filling multiple entities of the same type in the same query requires disambiguation for each (e.g., from and to cities)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Configuration is done in Azure and involves additional costs.</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Has its own service limits that need to be evaluated.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Azure CLU intents and Copilot Studio topics must be carefully kept in sync.</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As it’s a generative AI feature, the licensing burn rate of messages is higher than in regular topic triggering.</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Preview capability.</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spTree>
    <p:extLst>
      <p:ext uri="{BB962C8B-B14F-4D97-AF65-F5344CB8AC3E}">
        <p14:creationId xmlns:p14="http://schemas.microsoft.com/office/powerpoint/2010/main" val="273431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D338CD-7C48-74E3-BE2F-8BB449E0C40A}"/>
              </a:ext>
              <a:ext uri="{C183D7F6-B498-43B3-948B-1728B52AA6E4}">
                <adec:decorative xmlns:adec="http://schemas.microsoft.com/office/drawing/2017/decorative" val="1"/>
              </a:ext>
            </a:extLst>
          </p:cNvPr>
          <p:cNvSpPr/>
          <p:nvPr/>
        </p:nvSpPr>
        <p:spPr bwMode="auto">
          <a:xfrm>
            <a:off x="472440" y="1597794"/>
            <a:ext cx="11247120" cy="490755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F955BEB9-F710-4221-83DA-31764780CA39}"/>
              </a:ext>
            </a:extLst>
          </p:cNvPr>
          <p:cNvSpPr>
            <a:spLocks noGrp="1"/>
          </p:cNvSpPr>
          <p:nvPr>
            <p:ph type="title"/>
          </p:nvPr>
        </p:nvSpPr>
        <p:spPr>
          <a:xfrm>
            <a:off x="588263" y="457200"/>
            <a:ext cx="11018520" cy="553998"/>
          </a:xfrm>
        </p:spPr>
        <p:txBody>
          <a:bodyPr/>
          <a:lstStyle/>
          <a:p>
            <a:r>
              <a:rPr lang="en-US"/>
              <a:t>Handling unrecognized intents</a:t>
            </a:r>
          </a:p>
        </p:txBody>
      </p:sp>
      <p:sp>
        <p:nvSpPr>
          <p:cNvPr id="5" name="Title 13">
            <a:extLst>
              <a:ext uri="{FF2B5EF4-FFF2-40B4-BE49-F238E27FC236}">
                <a16:creationId xmlns:a16="http://schemas.microsoft.com/office/drawing/2014/main" id="{D9F52203-68CF-52EF-073B-925227B360ED}"/>
              </a:ext>
            </a:extLst>
          </p:cNvPr>
          <p:cNvSpPr txBox="1">
            <a:spLocks/>
          </p:cNvSpPr>
          <p:nvPr/>
        </p:nvSpPr>
        <p:spPr>
          <a:xfrm>
            <a:off x="588263" y="1067475"/>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6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bg2"/>
                </a:solidFill>
                <a:effectLst/>
                <a:uLnTx/>
                <a:uFillTx/>
                <a:latin typeface="Segoe UI Semibold"/>
                <a:ea typeface="+mn-ea"/>
                <a:cs typeface="Segoe UI" pitchFamily="34" charset="0"/>
              </a:rPr>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4294967295"/>
          </p:nvPr>
        </p:nvSpPr>
        <p:spPr>
          <a:xfrm>
            <a:off x="715459" y="2120141"/>
            <a:ext cx="5008782" cy="1107996"/>
          </a:xfrm>
        </p:spPr>
        <p:txBody>
          <a:bodyPr/>
          <a:lstStyle/>
          <a:p>
            <a:pPr marL="0" indent="0" defTabSz="914367">
              <a:spcBef>
                <a:spcPts val="0"/>
              </a:spcBef>
              <a:spcAft>
                <a:spcPts val="1200"/>
              </a:spcAft>
              <a:buSzTx/>
              <a:buNone/>
              <a:defRPr/>
            </a:pPr>
            <a:r>
              <a:rPr kumimoji="0" lang="en-US" sz="1800" b="0" i="0" u="none" strike="noStrike" kern="1200" cap="none" spc="0" normalizeH="0" baseline="0" noProof="0" dirty="0">
                <a:ln>
                  <a:noFill/>
                </a:ln>
                <a:effectLst/>
                <a:uLnTx/>
                <a:uFillTx/>
              </a:rPr>
              <a:t>The </a:t>
            </a:r>
            <a:r>
              <a:rPr kumimoji="0" lang="en-US" sz="1800" b="0" i="0" u="none" strike="noStrike" kern="1200" cap="none" spc="0" normalizeH="0" baseline="0" noProof="0" dirty="0">
                <a:ln>
                  <a:noFill/>
                </a:ln>
                <a:solidFill>
                  <a:schemeClr val="bg2"/>
                </a:solidFill>
                <a:effectLst/>
                <a:uLnTx/>
                <a:uFillTx/>
                <a:latin typeface="+mj-lt"/>
              </a:rPr>
              <a:t>fallback</a:t>
            </a:r>
            <a:r>
              <a:rPr kumimoji="0" lang="en-US" sz="1800" b="0" i="0" u="none" strike="noStrike" kern="1200" cap="none" spc="0" normalizeH="0" baseline="0" noProof="0" dirty="0">
                <a:ln>
                  <a:noFill/>
                </a:ln>
                <a:effectLst/>
                <a:uLnTx/>
                <a:uFillTx/>
              </a:rPr>
              <a:t> topic gets triggered </a:t>
            </a:r>
            <a:r>
              <a:rPr lang="en-US" sz="1800" dirty="0"/>
              <a:t>w</a:t>
            </a:r>
            <a:r>
              <a:rPr kumimoji="0" lang="en-US" sz="1800" b="0" i="0" u="none" strike="noStrike" kern="1200" cap="none" spc="0" normalizeH="0" baseline="0" noProof="0" dirty="0">
                <a:ln>
                  <a:noFill/>
                </a:ln>
                <a:effectLst/>
                <a:uLnTx/>
                <a:uFillTx/>
              </a:rPr>
              <a:t>hen Copilot Studio doesn't understand a user utterance and doesn’t have sufficient confidence to trigger any of the existing topics.</a:t>
            </a:r>
          </a:p>
        </p:txBody>
      </p:sp>
      <p:sp>
        <p:nvSpPr>
          <p:cNvPr id="9" name="Text Placeholder 4">
            <a:extLst>
              <a:ext uri="{FF2B5EF4-FFF2-40B4-BE49-F238E27FC236}">
                <a16:creationId xmlns:a16="http://schemas.microsoft.com/office/drawing/2014/main" id="{B75D6CF8-70D8-54CA-87B3-7D2D6CA52920}"/>
              </a:ext>
            </a:extLst>
          </p:cNvPr>
          <p:cNvSpPr txBox="1">
            <a:spLocks/>
          </p:cNvSpPr>
          <p:nvPr/>
        </p:nvSpPr>
        <p:spPr>
          <a:xfrm>
            <a:off x="715459" y="3809839"/>
            <a:ext cx="5220884" cy="249299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dirty="0"/>
              <a:t>There are many ways to handle unrecognized intents: using the </a:t>
            </a:r>
            <a:r>
              <a:rPr lang="en-US" sz="1800" dirty="0">
                <a:solidFill>
                  <a:schemeClr val="bg2"/>
                </a:solidFill>
                <a:latin typeface="+mj-lt"/>
              </a:rPr>
              <a:t>AI’s own general knowledge</a:t>
            </a:r>
            <a:r>
              <a:rPr lang="en-US" sz="1800" dirty="0"/>
              <a:t>, or </a:t>
            </a:r>
            <a:r>
              <a:rPr lang="en-US" sz="1800" dirty="0">
                <a:solidFill>
                  <a:schemeClr val="bg2"/>
                </a:solidFill>
                <a:latin typeface="+mj-lt"/>
              </a:rPr>
              <a:t>knowledge sources </a:t>
            </a:r>
            <a:r>
              <a:rPr lang="en-US" sz="1800" dirty="0"/>
              <a:t>to ground the answer in your own data sources and/or using the Fallback topic to </a:t>
            </a:r>
            <a:r>
              <a:rPr lang="en-US" sz="1800" dirty="0">
                <a:solidFill>
                  <a:schemeClr val="bg2"/>
                </a:solidFill>
                <a:latin typeface="+mj-lt"/>
              </a:rPr>
              <a:t>integrate with any other systems</a:t>
            </a:r>
            <a:r>
              <a:rPr lang="en-US" sz="1800" dirty="0"/>
              <a:t>. </a:t>
            </a:r>
            <a:br>
              <a:rPr lang="en-US" sz="1800" dirty="0"/>
            </a:br>
            <a:r>
              <a:rPr lang="en-US" sz="1800" dirty="0"/>
              <a:t>For example, question answering in Azure AI for Language allows you to offload large volumes of question-and-answer pairs. It also has a chitchat model to handle random questions to the copilot.</a:t>
            </a:r>
          </a:p>
        </p:txBody>
      </p:sp>
      <p:sp>
        <p:nvSpPr>
          <p:cNvPr id="8" name="Text Placeholder 4">
            <a:extLst>
              <a:ext uri="{FF2B5EF4-FFF2-40B4-BE49-F238E27FC236}">
                <a16:creationId xmlns:a16="http://schemas.microsoft.com/office/drawing/2014/main" id="{5D2FF89B-82DF-91D2-961E-9226116CCECF}"/>
              </a:ext>
            </a:extLst>
          </p:cNvPr>
          <p:cNvSpPr txBox="1">
            <a:spLocks/>
          </p:cNvSpPr>
          <p:nvPr/>
        </p:nvSpPr>
        <p:spPr>
          <a:xfrm>
            <a:off x="6255659" y="2120141"/>
            <a:ext cx="5123080"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dirty="0"/>
              <a:t>If </a:t>
            </a:r>
            <a:r>
              <a:rPr lang="en-US" sz="1800" dirty="0">
                <a:solidFill>
                  <a:schemeClr val="bg2"/>
                </a:solidFill>
                <a:latin typeface="+mj-lt"/>
              </a:rPr>
              <a:t>knowledge sources </a:t>
            </a:r>
            <a:r>
              <a:rPr lang="en-US" sz="1800" dirty="0"/>
              <a:t>are enabled on the copilot, the </a:t>
            </a:r>
            <a:r>
              <a:rPr lang="en-US" sz="1800" dirty="0">
                <a:solidFill>
                  <a:schemeClr val="bg2"/>
                </a:solidFill>
                <a:latin typeface="+mj-lt"/>
              </a:rPr>
              <a:t>conversational boosting </a:t>
            </a:r>
            <a:r>
              <a:rPr lang="en-US" sz="1800" dirty="0"/>
              <a:t>topic also triggers on the unknown intent event and triggers before the Fallback one.</a:t>
            </a:r>
          </a:p>
        </p:txBody>
      </p:sp>
      <p:sp>
        <p:nvSpPr>
          <p:cNvPr id="10" name="Text Placeholder 4">
            <a:extLst>
              <a:ext uri="{FF2B5EF4-FFF2-40B4-BE49-F238E27FC236}">
                <a16:creationId xmlns:a16="http://schemas.microsoft.com/office/drawing/2014/main" id="{D35CD227-3F77-DE26-5847-942C90364641}"/>
              </a:ext>
            </a:extLst>
          </p:cNvPr>
          <p:cNvSpPr txBox="1">
            <a:spLocks/>
          </p:cNvSpPr>
          <p:nvPr/>
        </p:nvSpPr>
        <p:spPr>
          <a:xfrm>
            <a:off x="6286575" y="3809839"/>
            <a:ext cx="5123080"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a:t>While it’s important to leverage the Conversational Boosting and Fallback capabilities, it’s also important to make sure that the </a:t>
            </a:r>
            <a:r>
              <a:rPr lang="en-US" sz="1800">
                <a:solidFill>
                  <a:schemeClr val="bg2"/>
                </a:solidFill>
                <a:latin typeface="+mj-lt"/>
              </a:rPr>
              <a:t>core scenarios and topics </a:t>
            </a:r>
            <a:r>
              <a:rPr lang="en-US" sz="1800"/>
              <a:t>of your copilots are property handled through custom topics and their outcomes defined (resolved, etc.).</a:t>
            </a:r>
          </a:p>
        </p:txBody>
      </p:sp>
      <p:grpSp>
        <p:nvGrpSpPr>
          <p:cNvPr id="16" name="Group 15">
            <a:extLst>
              <a:ext uri="{FF2B5EF4-FFF2-40B4-BE49-F238E27FC236}">
                <a16:creationId xmlns:a16="http://schemas.microsoft.com/office/drawing/2014/main" id="{328B5DF3-5DAD-0A84-9419-2BEFA65401D7}"/>
              </a:ext>
              <a:ext uri="{C183D7F6-B498-43B3-948B-1728B52AA6E4}">
                <adec:decorative xmlns:adec="http://schemas.microsoft.com/office/drawing/2017/decorative" val="1"/>
              </a:ext>
            </a:extLst>
          </p:cNvPr>
          <p:cNvGrpSpPr/>
          <p:nvPr/>
        </p:nvGrpSpPr>
        <p:grpSpPr>
          <a:xfrm>
            <a:off x="715459" y="1731746"/>
            <a:ext cx="5008782" cy="371759"/>
            <a:chOff x="715459" y="1655546"/>
            <a:chExt cx="5008782" cy="371759"/>
          </a:xfrm>
        </p:grpSpPr>
        <p:cxnSp>
          <p:nvCxnSpPr>
            <p:cNvPr id="14" name="Straight Connector 13">
              <a:extLst>
                <a:ext uri="{FF2B5EF4-FFF2-40B4-BE49-F238E27FC236}">
                  <a16:creationId xmlns:a16="http://schemas.microsoft.com/office/drawing/2014/main" id="{5DF69644-0589-9593-CDC1-3DA33EE57392}"/>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FE04AA7-444B-0C7E-B216-B7619075A3B8}"/>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1</a:t>
              </a:r>
            </a:p>
          </p:txBody>
        </p:sp>
      </p:grpSp>
      <p:grpSp>
        <p:nvGrpSpPr>
          <p:cNvPr id="17" name="Group 16">
            <a:extLst>
              <a:ext uri="{FF2B5EF4-FFF2-40B4-BE49-F238E27FC236}">
                <a16:creationId xmlns:a16="http://schemas.microsoft.com/office/drawing/2014/main" id="{230DCBE1-1E89-1BD5-4EDD-26AA69C2C351}"/>
              </a:ext>
              <a:ext uri="{C183D7F6-B498-43B3-948B-1728B52AA6E4}">
                <adec:decorative xmlns:adec="http://schemas.microsoft.com/office/drawing/2017/decorative" val="1"/>
              </a:ext>
            </a:extLst>
          </p:cNvPr>
          <p:cNvGrpSpPr/>
          <p:nvPr/>
        </p:nvGrpSpPr>
        <p:grpSpPr>
          <a:xfrm>
            <a:off x="715459" y="3446246"/>
            <a:ext cx="5008782" cy="371759"/>
            <a:chOff x="715459" y="1655546"/>
            <a:chExt cx="5008782" cy="371759"/>
          </a:xfrm>
        </p:grpSpPr>
        <p:cxnSp>
          <p:nvCxnSpPr>
            <p:cNvPr id="18" name="Straight Connector 17">
              <a:extLst>
                <a:ext uri="{FF2B5EF4-FFF2-40B4-BE49-F238E27FC236}">
                  <a16:creationId xmlns:a16="http://schemas.microsoft.com/office/drawing/2014/main" id="{15DAA824-137D-7EE0-7E8A-F7F3DB7BF2E9}"/>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1E82076-2E03-DA25-FDB9-027D1B8663D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2</a:t>
              </a:r>
            </a:p>
          </p:txBody>
        </p:sp>
      </p:grpSp>
      <p:grpSp>
        <p:nvGrpSpPr>
          <p:cNvPr id="20" name="Group 19">
            <a:extLst>
              <a:ext uri="{FF2B5EF4-FFF2-40B4-BE49-F238E27FC236}">
                <a16:creationId xmlns:a16="http://schemas.microsoft.com/office/drawing/2014/main" id="{70DECEB0-52E3-67C6-604E-45B5A5041A8C}"/>
              </a:ext>
              <a:ext uri="{C183D7F6-B498-43B3-948B-1728B52AA6E4}">
                <adec:decorative xmlns:adec="http://schemas.microsoft.com/office/drawing/2017/decorative" val="1"/>
              </a:ext>
            </a:extLst>
          </p:cNvPr>
          <p:cNvGrpSpPr/>
          <p:nvPr/>
        </p:nvGrpSpPr>
        <p:grpSpPr>
          <a:xfrm>
            <a:off x="6278059" y="1731746"/>
            <a:ext cx="5008782" cy="371759"/>
            <a:chOff x="715459" y="1655546"/>
            <a:chExt cx="5008782" cy="371759"/>
          </a:xfrm>
        </p:grpSpPr>
        <p:cxnSp>
          <p:nvCxnSpPr>
            <p:cNvPr id="21" name="Straight Connector 20">
              <a:extLst>
                <a:ext uri="{FF2B5EF4-FFF2-40B4-BE49-F238E27FC236}">
                  <a16:creationId xmlns:a16="http://schemas.microsoft.com/office/drawing/2014/main" id="{5FDF5F68-6443-81DA-3FF3-C88C16AA60F6}"/>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83A3A8E-71FE-DFD2-65F8-62FA94CCC8A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3</a:t>
              </a:r>
            </a:p>
          </p:txBody>
        </p:sp>
      </p:grpSp>
      <p:grpSp>
        <p:nvGrpSpPr>
          <p:cNvPr id="23" name="Group 22">
            <a:extLst>
              <a:ext uri="{FF2B5EF4-FFF2-40B4-BE49-F238E27FC236}">
                <a16:creationId xmlns:a16="http://schemas.microsoft.com/office/drawing/2014/main" id="{55563150-A068-9595-765B-D94B01D9686A}"/>
              </a:ext>
              <a:ext uri="{C183D7F6-B498-43B3-948B-1728B52AA6E4}">
                <adec:decorative xmlns:adec="http://schemas.microsoft.com/office/drawing/2017/decorative" val="1"/>
              </a:ext>
            </a:extLst>
          </p:cNvPr>
          <p:cNvGrpSpPr/>
          <p:nvPr/>
        </p:nvGrpSpPr>
        <p:grpSpPr>
          <a:xfrm>
            <a:off x="6278059" y="3446246"/>
            <a:ext cx="5008782" cy="371759"/>
            <a:chOff x="715459" y="1655546"/>
            <a:chExt cx="5008782" cy="371759"/>
          </a:xfrm>
        </p:grpSpPr>
        <p:cxnSp>
          <p:nvCxnSpPr>
            <p:cNvPr id="24" name="Straight Connector 23">
              <a:extLst>
                <a:ext uri="{FF2B5EF4-FFF2-40B4-BE49-F238E27FC236}">
                  <a16:creationId xmlns:a16="http://schemas.microsoft.com/office/drawing/2014/main" id="{118E66E8-2A39-99D8-82D4-6D3787B2A6BB}"/>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78FDDA0-DFA1-0899-AE31-0446DA4E51C3}"/>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4</a:t>
              </a:r>
            </a:p>
          </p:txBody>
        </p:sp>
      </p:grpSp>
    </p:spTree>
    <p:extLst>
      <p:ext uri="{BB962C8B-B14F-4D97-AF65-F5344CB8AC3E}">
        <p14:creationId xmlns:p14="http://schemas.microsoft.com/office/powerpoint/2010/main" val="1448101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a:t>Lab 03: </a:t>
            </a:r>
            <a:r>
              <a:rPr lang="en-US">
                <a:solidFill>
                  <a:schemeClr val="tx1">
                    <a:lumMod val="75000"/>
                    <a:lumOff val="25000"/>
                  </a:schemeClr>
                </a:solidFill>
              </a:rPr>
              <a:t>Build and call Power Automate </a:t>
            </a:r>
            <a:br>
              <a:rPr lang="en-US">
                <a:solidFill>
                  <a:schemeClr val="tx1">
                    <a:lumMod val="75000"/>
                    <a:lumOff val="25000"/>
                  </a:schemeClr>
                </a:solidFill>
              </a:rPr>
            </a:br>
            <a:r>
              <a:rPr lang="en-US">
                <a:solidFill>
                  <a:schemeClr val="tx1">
                    <a:lumMod val="75000"/>
                    <a:lumOff val="25000"/>
                  </a:schemeClr>
                </a:solidFill>
              </a:rPr>
              <a:t>cloud flows from your copilot</a:t>
            </a:r>
          </a:p>
        </p:txBody>
      </p:sp>
    </p:spTree>
    <p:extLst>
      <p:ext uri="{BB962C8B-B14F-4D97-AF65-F5344CB8AC3E}">
        <p14:creationId xmlns:p14="http://schemas.microsoft.com/office/powerpoint/2010/main" val="3727028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3</a:t>
            </a:r>
            <a:endParaRPr lang="en-US"/>
          </a:p>
        </p:txBody>
      </p:sp>
      <p:pic>
        <p:nvPicPr>
          <p:cNvPr id="4" name="Picture 3" descr="A screenshot of a chatbot&#10;&#10;Description automatically generated">
            <a:extLst>
              <a:ext uri="{FF2B5EF4-FFF2-40B4-BE49-F238E27FC236}">
                <a16:creationId xmlns:a16="http://schemas.microsoft.com/office/drawing/2014/main" id="{7F10B30B-CD41-5751-7865-37A65C93BE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60995" y="303035"/>
            <a:ext cx="3213130" cy="6251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97962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Integration patterns considerations</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sp>
        <p:nvSpPr>
          <p:cNvPr id="196" name="TextBox 195">
            <a:extLst>
              <a:ext uri="{FF2B5EF4-FFF2-40B4-BE49-F238E27FC236}">
                <a16:creationId xmlns:a16="http://schemas.microsoft.com/office/drawing/2014/main" id="{C0923601-07F2-CD62-34C5-BB9ACCACAD41}"/>
              </a:ext>
            </a:extLst>
          </p:cNvPr>
          <p:cNvSpPr txBox="1"/>
          <p:nvPr/>
        </p:nvSpPr>
        <p:spPr>
          <a:xfrm>
            <a:off x="2123956" y="1373107"/>
            <a:ext cx="2011680" cy="461665"/>
          </a:xfrm>
          <a:prstGeom prst="rect">
            <a:avLst/>
          </a:prstGeom>
          <a:noFill/>
        </p:spPr>
        <p:txBody>
          <a:bodyPr wrap="square" anchor="ctr">
            <a:spAutoFit/>
          </a:bodyPr>
          <a:lstStyle/>
          <a:p>
            <a:r>
              <a:rPr lang="en-US" sz="1200">
                <a:latin typeface="Aptos SemiBold" panose="020B0004020202020204" pitchFamily="34" charset="0"/>
              </a:rPr>
              <a:t>Power Automate </a:t>
            </a:r>
            <a:br>
              <a:rPr lang="en-US" sz="1200">
                <a:latin typeface="Aptos SemiBold" panose="020B0004020202020204" pitchFamily="34" charset="0"/>
              </a:rPr>
            </a:br>
            <a:r>
              <a:rPr lang="en-US" sz="1200">
                <a:latin typeface="Aptos SemiBold" panose="020B0004020202020204" pitchFamily="34" charset="0"/>
              </a:rPr>
              <a:t>Cloud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5505656" y="1376091"/>
            <a:ext cx="201168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t>HTTP requests</a:t>
            </a:r>
          </a:p>
          <a:p>
            <a:pPr marL="0"/>
            <a:r>
              <a:rPr lang="en-US" sz="1200"/>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8887283" y="1376091"/>
            <a:ext cx="2011680"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t>Bot Framework </a:t>
            </a:r>
          </a:p>
          <a:p>
            <a:pPr marL="0"/>
            <a:r>
              <a:rPr lang="en-US"/>
              <a:t>Skills</a:t>
            </a:r>
          </a:p>
        </p:txBody>
      </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Clear separation of integration and conversational logic.</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separately.</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Existing cloud flows can be updated to integrate with Copilot Studio.</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a:spcAft>
                <a:spcPts val="500"/>
              </a:spcAft>
              <a:buClr>
                <a:srgbClr val="9BF00B"/>
              </a:buClr>
              <a:buFont typeface="Wingdings" panose="05000000000000000000" pitchFamily="2" charset="2"/>
              <a:buChar char="ü"/>
            </a:pPr>
            <a:r>
              <a:rPr lang="en-US" sz="1100">
                <a:solidFill>
                  <a:schemeClr val="tx1">
                    <a:lumMod val="85000"/>
                  </a:schemeClr>
                </a:solidFill>
              </a:rPr>
              <a:t>Faster runtime execution.</a:t>
            </a:r>
          </a:p>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as part of Copilot Studio App Insights integration.</a:t>
            </a:r>
          </a:p>
          <a:p>
            <a:pPr>
              <a:spcAft>
                <a:spcPts val="500"/>
              </a:spcAft>
              <a:buClr>
                <a:srgbClr val="9BF00B"/>
              </a:buClr>
              <a:buFont typeface="Wingdings" panose="05000000000000000000" pitchFamily="2" charset="2"/>
              <a:buChar char="ü"/>
            </a:pPr>
            <a:r>
              <a:rPr lang="en-US" sz="1100">
                <a:solidFill>
                  <a:schemeClr val="tx1">
                    <a:lumMod val="85000"/>
                  </a:schemeClr>
                </a:solidFill>
              </a:rPr>
              <a:t>Can leverage variables, including environment variables and secrets.</a:t>
            </a:r>
          </a:p>
          <a:p>
            <a:pPr>
              <a:spcAft>
                <a:spcPts val="500"/>
              </a:spcAft>
              <a:buClr>
                <a:srgbClr val="9BF00B"/>
              </a:buClr>
              <a:buFont typeface="Wingdings" panose="05000000000000000000" pitchFamily="2" charset="2"/>
              <a:buChar char="ü"/>
            </a:pPr>
            <a:r>
              <a:rPr lang="en-US" sz="1100">
                <a:solidFill>
                  <a:schemeClr val="tx1">
                    <a:lumMod val="85000"/>
                  </a:schemeClr>
                </a:solidFill>
              </a:rPr>
              <a:t>Variables, conditions, parameters, etc. can use Power Fx formulas.</a:t>
            </a:r>
          </a:p>
          <a:p>
            <a:pPr>
              <a:spcAft>
                <a:spcPts val="500"/>
              </a:spcAft>
              <a:buClr>
                <a:srgbClr val="9BF00B"/>
              </a:buClr>
              <a:buFont typeface="Wingdings" panose="05000000000000000000" pitchFamily="2" charset="2"/>
              <a:buChar char="ü"/>
            </a:pPr>
            <a:r>
              <a:rPr lang="en-US" sz="1100">
                <a:solidFill>
                  <a:schemeClr val="tx1">
                    <a:lumMod val="85000"/>
                  </a:schemeClr>
                </a:solidFill>
              </a:rPr>
              <a:t>Parsing and error handling support.</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Synchronous execution.</a:t>
            </a:r>
          </a:p>
          <a:p>
            <a:pPr>
              <a:spcAft>
                <a:spcPts val="500"/>
              </a:spcAft>
              <a:buClr>
                <a:srgbClr val="9BF00B"/>
              </a:buClr>
              <a:buFont typeface="Wingdings" panose="05000000000000000000" pitchFamily="2" charset="2"/>
              <a:buChar char="ü"/>
            </a:pPr>
            <a:r>
              <a:rPr lang="en-US" sz="1100">
                <a:solidFill>
                  <a:schemeClr val="tx1">
                    <a:lumMod val="85000"/>
                  </a:schemeClr>
                </a:solidFill>
              </a:rPr>
              <a:t>Support for private endpoints.</a:t>
            </a:r>
          </a:p>
          <a:p>
            <a:pPr>
              <a:spcAft>
                <a:spcPts val="500"/>
              </a:spcAft>
              <a:buClr>
                <a:srgbClr val="9BF00B"/>
              </a:buClr>
              <a:buFont typeface="Wingdings" panose="05000000000000000000" pitchFamily="2" charset="2"/>
              <a:buChar char="ü"/>
            </a:pPr>
            <a:r>
              <a:rPr lang="en-US" sz="1100">
                <a:solidFill>
                  <a:schemeClr val="tx1">
                    <a:lumMod val="85000"/>
                  </a:schemeClr>
                </a:solidFill>
              </a:rPr>
              <a:t>Existing Bot Framework investments can be reused.</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Invocation and execution of the cloud flow can add latency.</a:t>
            </a:r>
          </a:p>
          <a:p>
            <a:pPr>
              <a:spcAft>
                <a:spcPts val="500"/>
              </a:spcAft>
              <a:buClr>
                <a:srgbClr val="D83B01"/>
              </a:buClr>
              <a:buFont typeface="Wingdings" panose="05000000000000000000" pitchFamily="2" charset="2"/>
              <a:buChar char="ü"/>
            </a:pPr>
            <a:r>
              <a:rPr lang="en-US" sz="1100">
                <a:solidFill>
                  <a:schemeClr val="tx1">
                    <a:lumMod val="85000"/>
                  </a:schemeClr>
                </a:solidFill>
              </a:rPr>
              <a:t>If scale/performance are a concern, the higher-tier “Power Automate Process” plan can be evaluated.</a:t>
            </a:r>
          </a:p>
          <a:p>
            <a:pPr>
              <a:spcAft>
                <a:spcPts val="500"/>
              </a:spcAft>
              <a:buClr>
                <a:srgbClr val="D83B01"/>
              </a:buClr>
              <a:buFont typeface="Wingdings" panose="05000000000000000000" pitchFamily="2" charset="2"/>
              <a:buChar char="ü"/>
            </a:pPr>
            <a:r>
              <a:rPr lang="en-US" sz="1100">
                <a:solidFill>
                  <a:schemeClr val="tx1">
                    <a:lumMod val="85000"/>
                  </a:schemeClr>
                </a:solidFill>
              </a:rPr>
              <a:t>“Power Automate Process” required for service principal ownership.</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rPr>
              <a:t>Mixing conversational logic and integration logic, but integration topics can be isolated, as they can be configured for inputs and outputs.</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Pro-code (e.g., C#)</a:t>
            </a:r>
          </a:p>
          <a:p>
            <a:pPr>
              <a:spcAft>
                <a:spcPts val="500"/>
              </a:spcAft>
              <a:buClr>
                <a:srgbClr val="D83B01"/>
              </a:buClr>
              <a:buFont typeface="Wingdings" panose="05000000000000000000" pitchFamily="2" charset="2"/>
              <a:buChar char="ü"/>
            </a:pPr>
            <a:r>
              <a:rPr lang="en-US" sz="1100">
                <a:solidFill>
                  <a:schemeClr val="tx1">
                    <a:lumMod val="85000"/>
                  </a:schemeClr>
                </a:solidFill>
              </a:rPr>
              <a:t>Runs in the Azure AI Bot Service.</a:t>
            </a:r>
          </a:p>
          <a:p>
            <a:pPr>
              <a:spcAft>
                <a:spcPts val="500"/>
              </a:spcAft>
              <a:buClr>
                <a:srgbClr val="D83B01"/>
              </a:buClr>
              <a:buFont typeface="Wingdings" panose="05000000000000000000" pitchFamily="2" charset="2"/>
              <a:buChar char="ü"/>
            </a:pPr>
            <a:r>
              <a:rPr lang="en-US" sz="1100">
                <a:solidFill>
                  <a:schemeClr val="tx1">
                    <a:lumMod val="85000"/>
                  </a:schemeClr>
                </a:solidFill>
              </a:rPr>
              <a:t>Additional costs need to be covered by an Azure subscription.</a:t>
            </a:r>
          </a:p>
          <a:p>
            <a:pPr>
              <a:spcAft>
                <a:spcPts val="500"/>
              </a:spcAft>
              <a:buClr>
                <a:srgbClr val="D83B01"/>
              </a:buClr>
              <a:buFont typeface="Wingdings" panose="05000000000000000000" pitchFamily="2" charset="2"/>
              <a:buChar char="ü"/>
            </a:pPr>
            <a:r>
              <a:rPr lang="en-US" sz="1100">
                <a:solidFill>
                  <a:schemeClr val="tx1">
                    <a:lumMod val="85000"/>
                  </a:schemeClr>
                </a:solidFill>
              </a:rPr>
              <a:t>ALM differs from Power Platform.</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pic>
        <p:nvPicPr>
          <p:cNvPr id="2" name="Graphic 1">
            <a:extLst>
              <a:ext uri="{FF2B5EF4-FFF2-40B4-BE49-F238E27FC236}">
                <a16:creationId xmlns:a16="http://schemas.microsoft.com/office/drawing/2014/main" id="{648187D8-5EA7-6C0F-CE47-377CB36D2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4085" y="1431137"/>
            <a:ext cx="360000" cy="360000"/>
          </a:xfrm>
          <a:prstGeom prst="rect">
            <a:avLst/>
          </a:prstGeom>
        </p:spPr>
      </p:pic>
      <p:pic>
        <p:nvPicPr>
          <p:cNvPr id="4" name="Grafik 93">
            <a:extLst>
              <a:ext uri="{FF2B5EF4-FFF2-40B4-BE49-F238E27FC236}">
                <a16:creationId xmlns:a16="http://schemas.microsoft.com/office/drawing/2014/main" id="{FA9F063F-8F2F-3894-E151-9D21A66E24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3969" y="1416719"/>
            <a:ext cx="360000" cy="360000"/>
          </a:xfrm>
          <a:prstGeom prst="rect">
            <a:avLst/>
          </a:prstGeom>
        </p:spPr>
      </p:pic>
      <p:pic>
        <p:nvPicPr>
          <p:cNvPr id="5" name="Graphic 4">
            <a:extLst>
              <a:ext uri="{FF2B5EF4-FFF2-40B4-BE49-F238E27FC236}">
                <a16:creationId xmlns:a16="http://schemas.microsoft.com/office/drawing/2014/main" id="{EBE7AE24-EBCA-E56B-B1FD-2FA79196FC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9511" y="1431137"/>
            <a:ext cx="360000" cy="360000"/>
          </a:xfrm>
          <a:prstGeom prst="rect">
            <a:avLst/>
          </a:prstGeom>
        </p:spPr>
      </p:pic>
    </p:spTree>
    <p:extLst>
      <p:ext uri="{BB962C8B-B14F-4D97-AF65-F5344CB8AC3E}">
        <p14:creationId xmlns:p14="http://schemas.microsoft.com/office/powerpoint/2010/main" val="2422777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75A199F-0D93-43B9-9C71-A46BA1F17E9D}"/>
              </a:ext>
            </a:extLst>
          </p:cNvPr>
          <p:cNvSpPr>
            <a:spLocks noGrp="1"/>
          </p:cNvSpPr>
          <p:nvPr>
            <p:ph type="title"/>
          </p:nvPr>
        </p:nvSpPr>
        <p:spPr>
          <a:xfrm>
            <a:off x="588263" y="457200"/>
            <a:ext cx="11018520" cy="553998"/>
          </a:xfrm>
        </p:spPr>
        <p:txBody>
          <a:bodyPr/>
          <a:lstStyle/>
          <a:p>
            <a:r>
              <a:rPr lang="en-US"/>
              <a:t>Power Platform Connectors</a:t>
            </a:r>
          </a:p>
        </p:txBody>
      </p:sp>
      <p:sp>
        <p:nvSpPr>
          <p:cNvPr id="9" name="Rectangle: Rounded Corners 8">
            <a:extLst>
              <a:ext uri="{FF2B5EF4-FFF2-40B4-BE49-F238E27FC236}">
                <a16:creationId xmlns:a16="http://schemas.microsoft.com/office/drawing/2014/main" id="{A82B92F1-015D-4310-14A1-08C717250ADF}"/>
              </a:ext>
              <a:ext uri="{C183D7F6-B498-43B3-948B-1728B52AA6E4}">
                <adec:decorative xmlns:adec="http://schemas.microsoft.com/office/drawing/2017/decorative" val="1"/>
              </a:ext>
            </a:extLst>
          </p:cNvPr>
          <p:cNvSpPr>
            <a:spLocks/>
          </p:cNvSpPr>
          <p:nvPr/>
        </p:nvSpPr>
        <p:spPr bwMode="auto">
          <a:xfrm>
            <a:off x="3313626" y="1457908"/>
            <a:ext cx="8573573" cy="4706113"/>
          </a:xfrm>
          <a:prstGeom prst="roundRect">
            <a:avLst>
              <a:gd name="adj" fmla="val 2403"/>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5" name="Rectangle 114">
            <a:extLst>
              <a:ext uri="{FF2B5EF4-FFF2-40B4-BE49-F238E27FC236}">
                <a16:creationId xmlns:a16="http://schemas.microsoft.com/office/drawing/2014/main" id="{70C4D8E0-9436-F30B-6504-AE52DD093A79}"/>
              </a:ext>
              <a:ext uri="{C183D7F6-B498-43B3-948B-1728B52AA6E4}">
                <adec:decorative xmlns:adec="http://schemas.microsoft.com/office/drawing/2017/decorative" val="1"/>
              </a:ext>
            </a:extLst>
          </p:cNvPr>
          <p:cNvSpPr>
            <a:spLocks/>
          </p:cNvSpPr>
          <p:nvPr/>
        </p:nvSpPr>
        <p:spPr bwMode="auto">
          <a:xfrm>
            <a:off x="3313627" y="1467896"/>
            <a:ext cx="2442591" cy="4706113"/>
          </a:xfrm>
          <a:prstGeom prst="rect">
            <a:avLst/>
          </a:prstGeom>
          <a:solidFill>
            <a:srgbClr val="88CBFF">
              <a:alpha val="1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B74BB0D-9931-86EB-4E9B-0CE13403DB52}"/>
              </a:ext>
              <a:ext uri="{C183D7F6-B498-43B3-948B-1728B52AA6E4}">
                <adec:decorative xmlns:adec="http://schemas.microsoft.com/office/drawing/2017/decorative" val="1"/>
              </a:ext>
            </a:extLst>
          </p:cNvPr>
          <p:cNvGrpSpPr/>
          <p:nvPr/>
        </p:nvGrpSpPr>
        <p:grpSpPr>
          <a:xfrm>
            <a:off x="3621254" y="1721794"/>
            <a:ext cx="1827336" cy="4198316"/>
            <a:chOff x="483392" y="1854524"/>
            <a:chExt cx="1966561" cy="4518190"/>
          </a:xfrm>
        </p:grpSpPr>
        <p:pic>
          <p:nvPicPr>
            <p:cNvPr id="4" name="Picture 3" descr="A picture containing company name&#10;&#10;Description automatically generated">
              <a:extLst>
                <a:ext uri="{FF2B5EF4-FFF2-40B4-BE49-F238E27FC236}">
                  <a16:creationId xmlns:a16="http://schemas.microsoft.com/office/drawing/2014/main" id="{E02BA469-4364-B2EC-CC70-2F5C9B4BDA44}"/>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483392" y="4113619"/>
              <a:ext cx="1966561" cy="2259095"/>
            </a:xfrm>
            <a:prstGeom prst="rect">
              <a:avLst/>
            </a:prstGeom>
          </p:spPr>
        </p:pic>
        <p:pic>
          <p:nvPicPr>
            <p:cNvPr id="8" name="Picture 7" descr="A picture containing company name&#10;&#10;Description automatically generated">
              <a:extLst>
                <a:ext uri="{FF2B5EF4-FFF2-40B4-BE49-F238E27FC236}">
                  <a16:creationId xmlns:a16="http://schemas.microsoft.com/office/drawing/2014/main" id="{813D42A6-B7CB-77D9-803E-03ED3D333168}"/>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483392" y="1854524"/>
              <a:ext cx="1966561" cy="2259095"/>
            </a:xfrm>
            <a:prstGeom prst="rect">
              <a:avLst/>
            </a:prstGeom>
          </p:spPr>
        </p:pic>
      </p:grpSp>
      <p:grpSp>
        <p:nvGrpSpPr>
          <p:cNvPr id="255" name="Group 254">
            <a:extLst>
              <a:ext uri="{FF2B5EF4-FFF2-40B4-BE49-F238E27FC236}">
                <a16:creationId xmlns:a16="http://schemas.microsoft.com/office/drawing/2014/main" id="{025BBF61-5318-42F5-8766-0AA335480EB6}"/>
              </a:ext>
              <a:ext uri="{C183D7F6-B498-43B3-948B-1728B52AA6E4}">
                <adec:decorative xmlns:adec="http://schemas.microsoft.com/office/drawing/2017/decorative" val="1"/>
              </a:ext>
            </a:extLst>
          </p:cNvPr>
          <p:cNvGrpSpPr/>
          <p:nvPr/>
        </p:nvGrpSpPr>
        <p:grpSpPr>
          <a:xfrm>
            <a:off x="5783482" y="2690772"/>
            <a:ext cx="562733" cy="2240385"/>
            <a:chOff x="2085277" y="2542311"/>
            <a:chExt cx="1067378" cy="3105152"/>
          </a:xfrm>
        </p:grpSpPr>
        <p:cxnSp>
          <p:nvCxnSpPr>
            <p:cNvPr id="256" name="Straight Arrow Connector 255">
              <a:extLst>
                <a:ext uri="{FF2B5EF4-FFF2-40B4-BE49-F238E27FC236}">
                  <a16:creationId xmlns:a16="http://schemas.microsoft.com/office/drawing/2014/main" id="{27F236BD-2CC5-47F7-9D70-7CD43CA65824}"/>
                </a:ext>
                <a:ext uri="{C183D7F6-B498-43B3-948B-1728B52AA6E4}">
                  <adec:decorative xmlns:adec="http://schemas.microsoft.com/office/drawing/2017/decorative" val="1"/>
                </a:ext>
              </a:extLst>
            </p:cNvPr>
            <p:cNvCxnSpPr>
              <a:cxnSpLocks/>
            </p:cNvCxnSpPr>
            <p:nvPr/>
          </p:nvCxnSpPr>
          <p:spPr>
            <a:xfrm>
              <a:off x="2704378" y="4093566"/>
              <a:ext cx="448277" cy="0"/>
            </a:xfrm>
            <a:prstGeom prst="straightConnector1">
              <a:avLst/>
            </a:prstGeom>
            <a:noFill/>
            <a:ln w="12700" cap="rnd" cmpd="sng" algn="ctr">
              <a:solidFill>
                <a:schemeClr val="bg2"/>
              </a:solidFill>
              <a:prstDash val="solid"/>
              <a:headEnd type="none" w="lg" len="med"/>
              <a:tailEnd type="arrow" w="lg" len="sm"/>
            </a:ln>
            <a:effectLst/>
          </p:spPr>
        </p:cxnSp>
        <p:cxnSp>
          <p:nvCxnSpPr>
            <p:cNvPr id="257" name="Connector: Elbow 256">
              <a:extLst>
                <a:ext uri="{FF2B5EF4-FFF2-40B4-BE49-F238E27FC236}">
                  <a16:creationId xmlns:a16="http://schemas.microsoft.com/office/drawing/2014/main" id="{D3040719-17BD-404D-AF3E-115B4FBCA3DC}"/>
                </a:ext>
              </a:extLst>
            </p:cNvPr>
            <p:cNvCxnSpPr>
              <a:cxnSpLocks/>
            </p:cNvCxnSpPr>
            <p:nvPr/>
          </p:nvCxnSpPr>
          <p:spPr>
            <a:xfrm>
              <a:off x="2085277" y="2542311"/>
              <a:ext cx="914400" cy="1554480"/>
            </a:xfrm>
            <a:prstGeom prst="bentConnector3">
              <a:avLst>
                <a:gd name="adj1" fmla="val 67647"/>
              </a:avLst>
            </a:prstGeom>
            <a:noFill/>
            <a:ln w="12700" cap="rnd" cmpd="sng" algn="ctr">
              <a:solidFill>
                <a:schemeClr val="bg2"/>
              </a:solidFill>
              <a:prstDash val="solid"/>
              <a:headEnd type="none" w="lg" len="med"/>
              <a:tailEnd type="none" w="lg" len="sm"/>
            </a:ln>
            <a:effectLst/>
          </p:spPr>
        </p:cxnSp>
        <p:cxnSp>
          <p:nvCxnSpPr>
            <p:cNvPr id="258" name="Connector: Elbow 257">
              <a:extLst>
                <a:ext uri="{FF2B5EF4-FFF2-40B4-BE49-F238E27FC236}">
                  <a16:creationId xmlns:a16="http://schemas.microsoft.com/office/drawing/2014/main" id="{CB61F4B0-BD50-408D-A430-F1833B231C09}"/>
                </a:ext>
              </a:extLst>
            </p:cNvPr>
            <p:cNvCxnSpPr>
              <a:cxnSpLocks/>
            </p:cNvCxnSpPr>
            <p:nvPr/>
          </p:nvCxnSpPr>
          <p:spPr>
            <a:xfrm flipV="1">
              <a:off x="2085277" y="4092983"/>
              <a:ext cx="914400" cy="1554480"/>
            </a:xfrm>
            <a:prstGeom prst="bentConnector3">
              <a:avLst>
                <a:gd name="adj1" fmla="val 67157"/>
              </a:avLst>
            </a:prstGeom>
            <a:noFill/>
            <a:ln w="12700" cap="rnd" cmpd="sng" algn="ctr">
              <a:solidFill>
                <a:schemeClr val="bg2"/>
              </a:solidFill>
              <a:prstDash val="solid"/>
              <a:headEnd type="none" w="lg" len="med"/>
              <a:tailEnd type="none" w="lg" len="sm"/>
            </a:ln>
            <a:effectLst/>
          </p:spPr>
        </p:cxnSp>
      </p:grpSp>
      <p:sp>
        <p:nvSpPr>
          <p:cNvPr id="6" name="TextBox 5">
            <a:extLst>
              <a:ext uri="{FF2B5EF4-FFF2-40B4-BE49-F238E27FC236}">
                <a16:creationId xmlns:a16="http://schemas.microsoft.com/office/drawing/2014/main" id="{E4942DC0-05C2-5CB7-7A6A-D23A7A1A704D}"/>
              </a:ext>
            </a:extLst>
          </p:cNvPr>
          <p:cNvSpPr txBox="1"/>
          <p:nvPr/>
        </p:nvSpPr>
        <p:spPr>
          <a:xfrm>
            <a:off x="588263" y="1463040"/>
            <a:ext cx="2377440" cy="4108817"/>
          </a:xfrm>
          <a:prstGeom prst="rect">
            <a:avLst/>
          </a:prstGeom>
          <a:noFill/>
        </p:spPr>
        <p:txBody>
          <a:bodyPr wrap="square" lIns="0" tIns="0" rIns="0" bIns="0">
            <a:noAutofit/>
          </a:bodyPr>
          <a:lstStyle/>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rPr>
              <a:t>Power Platform, including Power Automate and Copilot Studio, offers great integration capabilities, with more 1,200 native connectors or ways to create your own custom connectors to your APIs.</a:t>
            </a:r>
          </a:p>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lang="en-US" sz="1200"/>
              <a:t>For a good end-user experience, cloud flows, HTTP requests and connectors triggered from Copilot Studio must execute quickly so that the user doesn’t have to wait too long for the copilot to answer.</a:t>
            </a:r>
          </a:p>
        </p:txBody>
      </p:sp>
      <p:sp>
        <p:nvSpPr>
          <p:cNvPr id="130" name="Rectangle 129">
            <a:extLst>
              <a:ext uri="{FF2B5EF4-FFF2-40B4-BE49-F238E27FC236}">
                <a16:creationId xmlns:a16="http://schemas.microsoft.com/office/drawing/2014/main" id="{1B81702A-EDF0-6294-D7C0-0D4BB67055CE}"/>
              </a:ext>
            </a:extLst>
          </p:cNvPr>
          <p:cNvSpPr/>
          <p:nvPr/>
        </p:nvSpPr>
        <p:spPr>
          <a:xfrm>
            <a:off x="3232944" y="6299435"/>
            <a:ext cx="2821144"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1200+ prebuilt data connectors</a:t>
            </a:r>
          </a:p>
        </p:txBody>
      </p:sp>
      <p:sp>
        <p:nvSpPr>
          <p:cNvPr id="316" name="Rectangle 315">
            <a:extLst>
              <a:ext uri="{FF2B5EF4-FFF2-40B4-BE49-F238E27FC236}">
                <a16:creationId xmlns:a16="http://schemas.microsoft.com/office/drawing/2014/main" id="{212440B9-E091-4D37-A27A-CD86812D32E3}"/>
              </a:ext>
            </a:extLst>
          </p:cNvPr>
          <p:cNvSpPr/>
          <p:nvPr/>
        </p:nvSpPr>
        <p:spPr>
          <a:xfrm>
            <a:off x="9641599" y="1167797"/>
            <a:ext cx="1828587"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Multi-Channel</a:t>
            </a:r>
          </a:p>
        </p:txBody>
      </p:sp>
      <p:sp>
        <p:nvSpPr>
          <p:cNvPr id="5" name="Rectangle: Rounded Corners 185">
            <a:extLst>
              <a:ext uri="{FF2B5EF4-FFF2-40B4-BE49-F238E27FC236}">
                <a16:creationId xmlns:a16="http://schemas.microsoft.com/office/drawing/2014/main" id="{C6143D57-77A2-4095-AFBF-309CF2C032B4}"/>
              </a:ext>
              <a:ext uri="{C183D7F6-B498-43B3-948B-1728B52AA6E4}">
                <adec:decorative xmlns:adec="http://schemas.microsoft.com/office/drawing/2017/decorative" val="1"/>
              </a:ext>
            </a:extLst>
          </p:cNvPr>
          <p:cNvSpPr>
            <a:spLocks/>
          </p:cNvSpPr>
          <p:nvPr/>
        </p:nvSpPr>
        <p:spPr bwMode="auto">
          <a:xfrm>
            <a:off x="6360313" y="1651177"/>
            <a:ext cx="2625140" cy="4319574"/>
          </a:xfrm>
          <a:prstGeom prst="roundRect">
            <a:avLst>
              <a:gd name="adj" fmla="val 2712"/>
            </a:avLst>
          </a:prstGeom>
          <a:solidFill>
            <a:schemeClr val="bg1">
              <a:lumMod val="95000"/>
            </a:schemeClr>
          </a:solidFill>
          <a:ln w="63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4" name="Group 493">
            <a:extLst>
              <a:ext uri="{FF2B5EF4-FFF2-40B4-BE49-F238E27FC236}">
                <a16:creationId xmlns:a16="http://schemas.microsoft.com/office/drawing/2014/main" id="{60BDD31B-E58B-77D7-699F-08C6AFFAA42D}"/>
              </a:ext>
              <a:ext uri="{C183D7F6-B498-43B3-948B-1728B52AA6E4}">
                <adec:decorative xmlns:adec="http://schemas.microsoft.com/office/drawing/2017/decorative" val="1"/>
              </a:ext>
            </a:extLst>
          </p:cNvPr>
          <p:cNvGrpSpPr/>
          <p:nvPr/>
        </p:nvGrpSpPr>
        <p:grpSpPr>
          <a:xfrm>
            <a:off x="7165667" y="3920468"/>
            <a:ext cx="968665" cy="1458264"/>
            <a:chOff x="4665252" y="3214140"/>
            <a:chExt cx="968665" cy="1458264"/>
          </a:xfrm>
        </p:grpSpPr>
        <p:sp>
          <p:nvSpPr>
            <p:cNvPr id="11" name="Oval 19">
              <a:extLst>
                <a:ext uri="{FF2B5EF4-FFF2-40B4-BE49-F238E27FC236}">
                  <a16:creationId xmlns:a16="http://schemas.microsoft.com/office/drawing/2014/main" id="{BC91F9BB-ED5E-AE52-9343-F98271BA4AE5}"/>
                </a:ext>
              </a:extLst>
            </p:cNvPr>
            <p:cNvSpPr/>
            <p:nvPr/>
          </p:nvSpPr>
          <p:spPr bwMode="auto">
            <a:xfrm>
              <a:off x="4770814" y="3214140"/>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1" name="Rectangle 250">
              <a:extLst>
                <a:ext uri="{FF2B5EF4-FFF2-40B4-BE49-F238E27FC236}">
                  <a16:creationId xmlns:a16="http://schemas.microsoft.com/office/drawing/2014/main" id="{F6C3F115-B378-4A3E-A0FC-3AE75F004984}"/>
                </a:ext>
              </a:extLst>
            </p:cNvPr>
            <p:cNvSpPr/>
            <p:nvPr/>
          </p:nvSpPr>
          <p:spPr>
            <a:xfrm>
              <a:off x="4665252" y="4122510"/>
              <a:ext cx="968665" cy="549894"/>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Copilot </a:t>
              </a:r>
            </a:p>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Studio</a:t>
              </a:r>
            </a:p>
          </p:txBody>
        </p:sp>
      </p:grpSp>
      <p:grpSp>
        <p:nvGrpSpPr>
          <p:cNvPr id="496" name="Group 495">
            <a:extLst>
              <a:ext uri="{FF2B5EF4-FFF2-40B4-BE49-F238E27FC236}">
                <a16:creationId xmlns:a16="http://schemas.microsoft.com/office/drawing/2014/main" id="{87BB34A6-5FCA-7B43-73F3-F3F96912B8C0}"/>
              </a:ext>
              <a:ext uri="{C183D7F6-B498-43B3-948B-1728B52AA6E4}">
                <adec:decorative xmlns:adec="http://schemas.microsoft.com/office/drawing/2017/decorative" val="1"/>
              </a:ext>
            </a:extLst>
          </p:cNvPr>
          <p:cNvGrpSpPr/>
          <p:nvPr/>
        </p:nvGrpSpPr>
        <p:grpSpPr>
          <a:xfrm>
            <a:off x="9157744" y="1537824"/>
            <a:ext cx="2496790" cy="4546279"/>
            <a:chOff x="9157744" y="1804554"/>
            <a:chExt cx="2496790" cy="4546279"/>
          </a:xfrm>
        </p:grpSpPr>
        <p:grpSp>
          <p:nvGrpSpPr>
            <p:cNvPr id="265" name="Group 264">
              <a:extLst>
                <a:ext uri="{FF2B5EF4-FFF2-40B4-BE49-F238E27FC236}">
                  <a16:creationId xmlns:a16="http://schemas.microsoft.com/office/drawing/2014/main" id="{3A5699B0-988D-4641-9271-127458F75D58}"/>
                </a:ext>
                <a:ext uri="{C183D7F6-B498-43B3-948B-1728B52AA6E4}">
                  <adec:decorative xmlns:adec="http://schemas.microsoft.com/office/drawing/2017/decorative" val="1"/>
                </a:ext>
              </a:extLst>
            </p:cNvPr>
            <p:cNvGrpSpPr/>
            <p:nvPr/>
          </p:nvGrpSpPr>
          <p:grpSpPr>
            <a:xfrm>
              <a:off x="9157744" y="2003666"/>
              <a:ext cx="635513" cy="4151423"/>
              <a:chOff x="9725410" y="1063839"/>
              <a:chExt cx="347472" cy="4152012"/>
            </a:xfrm>
          </p:grpSpPr>
          <p:cxnSp>
            <p:nvCxnSpPr>
              <p:cNvPr id="305" name="Straight Arrow Connector 304">
                <a:extLst>
                  <a:ext uri="{FF2B5EF4-FFF2-40B4-BE49-F238E27FC236}">
                    <a16:creationId xmlns:a16="http://schemas.microsoft.com/office/drawing/2014/main" id="{DF91546E-E2EB-4599-9B3B-D96DA7DF7B9A}"/>
                  </a:ext>
                </a:extLst>
              </p:cNvPr>
              <p:cNvCxnSpPr>
                <a:cxnSpLocks/>
              </p:cNvCxnSpPr>
              <p:nvPr/>
            </p:nvCxnSpPr>
            <p:spPr>
              <a:xfrm>
                <a:off x="9725410" y="1997168"/>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6" name="Straight Arrow Connector 305">
                <a:extLst>
                  <a:ext uri="{FF2B5EF4-FFF2-40B4-BE49-F238E27FC236}">
                    <a16:creationId xmlns:a16="http://schemas.microsoft.com/office/drawing/2014/main" id="{24DDEBC1-7D8B-4069-872E-6B94256449FF}"/>
                  </a:ext>
                </a:extLst>
              </p:cNvPr>
              <p:cNvCxnSpPr>
                <a:cxnSpLocks/>
              </p:cNvCxnSpPr>
              <p:nvPr/>
            </p:nvCxnSpPr>
            <p:spPr>
              <a:xfrm>
                <a:off x="9725410" y="106383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7" name="Straight Arrow Connector 306">
                <a:extLst>
                  <a:ext uri="{FF2B5EF4-FFF2-40B4-BE49-F238E27FC236}">
                    <a16:creationId xmlns:a16="http://schemas.microsoft.com/office/drawing/2014/main" id="{EBC4C540-795F-4CFF-8CCB-05A8A590820F}"/>
                  </a:ext>
                </a:extLst>
              </p:cNvPr>
              <p:cNvCxnSpPr>
                <a:cxnSpLocks/>
              </p:cNvCxnSpPr>
              <p:nvPr/>
            </p:nvCxnSpPr>
            <p:spPr>
              <a:xfrm>
                <a:off x="9725410" y="1531177"/>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8" name="Straight Arrow Connector 307">
                <a:extLst>
                  <a:ext uri="{FF2B5EF4-FFF2-40B4-BE49-F238E27FC236}">
                    <a16:creationId xmlns:a16="http://schemas.microsoft.com/office/drawing/2014/main" id="{F5CBA0ED-2A18-4F1C-8F44-0445D3B84D96}"/>
                  </a:ext>
                </a:extLst>
              </p:cNvPr>
              <p:cNvCxnSpPr>
                <a:cxnSpLocks/>
              </p:cNvCxnSpPr>
              <p:nvPr/>
            </p:nvCxnSpPr>
            <p:spPr>
              <a:xfrm>
                <a:off x="9725410" y="2929150"/>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9" name="Straight Connector 308">
                <a:extLst>
                  <a:ext uri="{FF2B5EF4-FFF2-40B4-BE49-F238E27FC236}">
                    <a16:creationId xmlns:a16="http://schemas.microsoft.com/office/drawing/2014/main" id="{E4A282E4-586F-4AC4-A95B-C8690B502178}"/>
                  </a:ext>
                </a:extLst>
              </p:cNvPr>
              <p:cNvCxnSpPr>
                <a:cxnSpLocks/>
              </p:cNvCxnSpPr>
              <p:nvPr/>
            </p:nvCxnSpPr>
            <p:spPr>
              <a:xfrm>
                <a:off x="9725410" y="1063839"/>
                <a:ext cx="0" cy="4152012"/>
              </a:xfrm>
              <a:prstGeom prst="line">
                <a:avLst/>
              </a:prstGeom>
              <a:noFill/>
              <a:ln w="12700" cap="rnd" cmpd="sng" algn="ctr">
                <a:solidFill>
                  <a:schemeClr val="bg2"/>
                </a:solidFill>
                <a:prstDash val="solid"/>
                <a:headEnd type="none" w="lg" len="med"/>
                <a:tailEnd type="none" w="lg" len="sm"/>
              </a:ln>
              <a:effectLst/>
            </p:spPr>
          </p:cxnSp>
          <p:cxnSp>
            <p:nvCxnSpPr>
              <p:cNvPr id="310" name="Straight Arrow Connector 309">
                <a:extLst>
                  <a:ext uri="{FF2B5EF4-FFF2-40B4-BE49-F238E27FC236}">
                    <a16:creationId xmlns:a16="http://schemas.microsoft.com/office/drawing/2014/main" id="{5258878B-4287-46DD-8039-9EB7E87346C1}"/>
                  </a:ext>
                </a:extLst>
              </p:cNvPr>
              <p:cNvCxnSpPr>
                <a:cxnSpLocks/>
              </p:cNvCxnSpPr>
              <p:nvPr/>
            </p:nvCxnSpPr>
            <p:spPr>
              <a:xfrm>
                <a:off x="9725410" y="246315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1" name="Straight Arrow Connector 310">
                <a:extLst>
                  <a:ext uri="{FF2B5EF4-FFF2-40B4-BE49-F238E27FC236}">
                    <a16:creationId xmlns:a16="http://schemas.microsoft.com/office/drawing/2014/main" id="{A2933060-2AAA-47D2-95AD-8595FF47D70D}"/>
                  </a:ext>
                </a:extLst>
              </p:cNvPr>
              <p:cNvCxnSpPr>
                <a:cxnSpLocks/>
              </p:cNvCxnSpPr>
              <p:nvPr/>
            </p:nvCxnSpPr>
            <p:spPr>
              <a:xfrm>
                <a:off x="9725410" y="339514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2" name="Straight Arrow Connector 311">
                <a:extLst>
                  <a:ext uri="{FF2B5EF4-FFF2-40B4-BE49-F238E27FC236}">
                    <a16:creationId xmlns:a16="http://schemas.microsoft.com/office/drawing/2014/main" id="{A0D027CE-0BF0-40C0-8C8F-0B46438B8711}"/>
                  </a:ext>
                </a:extLst>
              </p:cNvPr>
              <p:cNvCxnSpPr>
                <a:cxnSpLocks/>
              </p:cNvCxnSpPr>
              <p:nvPr/>
            </p:nvCxnSpPr>
            <p:spPr>
              <a:xfrm>
                <a:off x="9725410" y="521585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3" name="Straight Arrow Connector 312">
                <a:extLst>
                  <a:ext uri="{FF2B5EF4-FFF2-40B4-BE49-F238E27FC236}">
                    <a16:creationId xmlns:a16="http://schemas.microsoft.com/office/drawing/2014/main" id="{2A2C5106-90BA-4962-AFC4-05FC66684A9D}"/>
                  </a:ext>
                </a:extLst>
              </p:cNvPr>
              <p:cNvCxnSpPr>
                <a:cxnSpLocks/>
              </p:cNvCxnSpPr>
              <p:nvPr/>
            </p:nvCxnSpPr>
            <p:spPr>
              <a:xfrm>
                <a:off x="9725410" y="4327123"/>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4" name="Straight Arrow Connector 313">
                <a:extLst>
                  <a:ext uri="{FF2B5EF4-FFF2-40B4-BE49-F238E27FC236}">
                    <a16:creationId xmlns:a16="http://schemas.microsoft.com/office/drawing/2014/main" id="{9EBC05A1-5D69-466C-B82A-7EF4F9B0CD1D}"/>
                  </a:ext>
                </a:extLst>
              </p:cNvPr>
              <p:cNvCxnSpPr>
                <a:cxnSpLocks/>
              </p:cNvCxnSpPr>
              <p:nvPr/>
            </p:nvCxnSpPr>
            <p:spPr>
              <a:xfrm>
                <a:off x="9725410" y="4793114"/>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5" name="Straight Arrow Connector 314">
                <a:extLst>
                  <a:ext uri="{FF2B5EF4-FFF2-40B4-BE49-F238E27FC236}">
                    <a16:creationId xmlns:a16="http://schemas.microsoft.com/office/drawing/2014/main" id="{B17CFC35-1704-4A8B-A179-AE158759C910}"/>
                  </a:ext>
                </a:extLst>
              </p:cNvPr>
              <p:cNvCxnSpPr>
                <a:cxnSpLocks/>
              </p:cNvCxnSpPr>
              <p:nvPr/>
            </p:nvCxnSpPr>
            <p:spPr>
              <a:xfrm>
                <a:off x="9725410" y="3861132"/>
                <a:ext cx="347472" cy="0"/>
              </a:xfrm>
              <a:prstGeom prst="straightConnector1">
                <a:avLst/>
              </a:prstGeom>
              <a:noFill/>
              <a:ln w="12700" cap="rnd" cmpd="sng" algn="ctr">
                <a:solidFill>
                  <a:schemeClr val="bg2"/>
                </a:solidFill>
                <a:prstDash val="solid"/>
                <a:headEnd type="none" w="lg" len="med"/>
                <a:tailEnd type="arrow" w="lg" len="sm"/>
              </a:ln>
              <a:effectLst/>
            </p:spPr>
          </p:cxnSp>
        </p:grpSp>
        <p:grpSp>
          <p:nvGrpSpPr>
            <p:cNvPr id="493" name="Group 492">
              <a:extLst>
                <a:ext uri="{FF2B5EF4-FFF2-40B4-BE49-F238E27FC236}">
                  <a16:creationId xmlns:a16="http://schemas.microsoft.com/office/drawing/2014/main" id="{1934DF1D-2293-BB1C-BA3A-89D60FB1355A}"/>
                </a:ext>
              </a:extLst>
            </p:cNvPr>
            <p:cNvGrpSpPr/>
            <p:nvPr/>
          </p:nvGrpSpPr>
          <p:grpSpPr>
            <a:xfrm>
              <a:off x="9927559" y="1804554"/>
              <a:ext cx="1726975" cy="4546279"/>
              <a:chOff x="9927559" y="1804554"/>
              <a:chExt cx="1726975" cy="4546279"/>
            </a:xfrm>
          </p:grpSpPr>
          <p:sp>
            <p:nvSpPr>
              <p:cNvPr id="266" name="TextBox 265">
                <a:extLst>
                  <a:ext uri="{FF2B5EF4-FFF2-40B4-BE49-F238E27FC236}">
                    <a16:creationId xmlns:a16="http://schemas.microsoft.com/office/drawing/2014/main" id="{F6E281E3-D43F-4EF6-B0E5-8EE76E7E1B31}"/>
                  </a:ext>
                </a:extLst>
              </p:cNvPr>
              <p:cNvSpPr txBox="1"/>
              <p:nvPr/>
            </p:nvSpPr>
            <p:spPr>
              <a:xfrm>
                <a:off x="10441060" y="2852860"/>
                <a:ext cx="437620"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Teams</a:t>
                </a:r>
              </a:p>
            </p:txBody>
          </p:sp>
          <p:sp>
            <p:nvSpPr>
              <p:cNvPr id="267" name="TextBox 266">
                <a:extLst>
                  <a:ext uri="{FF2B5EF4-FFF2-40B4-BE49-F238E27FC236}">
                    <a16:creationId xmlns:a16="http://schemas.microsoft.com/office/drawing/2014/main" id="{92A91A8C-0F69-47F0-95F1-1CD970BA5226}"/>
                  </a:ext>
                </a:extLst>
              </p:cNvPr>
              <p:cNvSpPr txBox="1"/>
              <p:nvPr/>
            </p:nvSpPr>
            <p:spPr>
              <a:xfrm>
                <a:off x="10441060" y="3319010"/>
                <a:ext cx="650819"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Facebook</a:t>
                </a:r>
              </a:p>
            </p:txBody>
          </p:sp>
          <p:sp>
            <p:nvSpPr>
              <p:cNvPr id="268" name="TextBox 267">
                <a:extLst>
                  <a:ext uri="{FF2B5EF4-FFF2-40B4-BE49-F238E27FC236}">
                    <a16:creationId xmlns:a16="http://schemas.microsoft.com/office/drawing/2014/main" id="{D2DB17D5-41F9-4CC9-A67D-F170DB2898D4}"/>
                  </a:ext>
                </a:extLst>
              </p:cNvPr>
              <p:cNvSpPr txBox="1"/>
              <p:nvPr/>
            </p:nvSpPr>
            <p:spPr>
              <a:xfrm>
                <a:off x="10441060" y="2386712"/>
                <a:ext cx="471283"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Mobile</a:t>
                </a:r>
              </a:p>
            </p:txBody>
          </p:sp>
          <p:sp>
            <p:nvSpPr>
              <p:cNvPr id="269" name="TextBox 268">
                <a:extLst>
                  <a:ext uri="{FF2B5EF4-FFF2-40B4-BE49-F238E27FC236}">
                    <a16:creationId xmlns:a16="http://schemas.microsoft.com/office/drawing/2014/main" id="{A1984C13-7352-410B-9F52-62CD92411CC7}"/>
                  </a:ext>
                </a:extLst>
              </p:cNvPr>
              <p:cNvSpPr txBox="1"/>
              <p:nvPr/>
            </p:nvSpPr>
            <p:spPr>
              <a:xfrm>
                <a:off x="10441060" y="6077684"/>
                <a:ext cx="77425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Many more</a:t>
                </a:r>
              </a:p>
            </p:txBody>
          </p:sp>
          <p:sp>
            <p:nvSpPr>
              <p:cNvPr id="270" name="TextBox 269">
                <a:extLst>
                  <a:ext uri="{FF2B5EF4-FFF2-40B4-BE49-F238E27FC236}">
                    <a16:creationId xmlns:a16="http://schemas.microsoft.com/office/drawing/2014/main" id="{716DB229-6511-40BF-B522-67D6B214C691}"/>
                  </a:ext>
                </a:extLst>
              </p:cNvPr>
              <p:cNvSpPr txBox="1"/>
              <p:nvPr/>
            </p:nvSpPr>
            <p:spPr>
              <a:xfrm>
                <a:off x="10441060" y="5183599"/>
                <a:ext cx="1213474"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Direct line Speech</a:t>
                </a:r>
              </a:p>
            </p:txBody>
          </p:sp>
          <p:sp>
            <p:nvSpPr>
              <p:cNvPr id="271" name="TextBox 270">
                <a:extLst>
                  <a:ext uri="{FF2B5EF4-FFF2-40B4-BE49-F238E27FC236}">
                    <a16:creationId xmlns:a16="http://schemas.microsoft.com/office/drawing/2014/main" id="{1F8FAEA5-DF59-4541-AD44-379DFA98F6AD}"/>
                  </a:ext>
                </a:extLst>
              </p:cNvPr>
              <p:cNvSpPr txBox="1"/>
              <p:nvPr/>
            </p:nvSpPr>
            <p:spPr>
              <a:xfrm>
                <a:off x="10441060" y="4251304"/>
                <a:ext cx="363882"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Email</a:t>
                </a:r>
              </a:p>
            </p:txBody>
          </p:sp>
          <p:sp>
            <p:nvSpPr>
              <p:cNvPr id="272" name="TextBox 271">
                <a:extLst>
                  <a:ext uri="{FF2B5EF4-FFF2-40B4-BE49-F238E27FC236}">
                    <a16:creationId xmlns:a16="http://schemas.microsoft.com/office/drawing/2014/main" id="{388BA785-8297-4379-8C30-BBDE08AC1B5E}"/>
                  </a:ext>
                </a:extLst>
              </p:cNvPr>
              <p:cNvSpPr txBox="1"/>
              <p:nvPr/>
            </p:nvSpPr>
            <p:spPr>
              <a:xfrm>
                <a:off x="10441060" y="4717452"/>
                <a:ext cx="344646"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Slack</a:t>
                </a:r>
              </a:p>
            </p:txBody>
          </p:sp>
          <p:sp>
            <p:nvSpPr>
              <p:cNvPr id="273" name="TextBox 272">
                <a:extLst>
                  <a:ext uri="{FF2B5EF4-FFF2-40B4-BE49-F238E27FC236}">
                    <a16:creationId xmlns:a16="http://schemas.microsoft.com/office/drawing/2014/main" id="{B29AAE36-FED7-40AD-9177-E829074241E7}"/>
                  </a:ext>
                </a:extLst>
              </p:cNvPr>
              <p:cNvSpPr txBox="1"/>
              <p:nvPr/>
            </p:nvSpPr>
            <p:spPr>
              <a:xfrm>
                <a:off x="10441060" y="3785157"/>
                <a:ext cx="745397"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Telephony </a:t>
                </a:r>
              </a:p>
            </p:txBody>
          </p:sp>
          <p:sp>
            <p:nvSpPr>
              <p:cNvPr id="281" name="TextBox 280">
                <a:extLst>
                  <a:ext uri="{FF2B5EF4-FFF2-40B4-BE49-F238E27FC236}">
                    <a16:creationId xmlns:a16="http://schemas.microsoft.com/office/drawing/2014/main" id="{12532815-DCE8-4284-B83C-378F43D0C207}"/>
                  </a:ext>
                </a:extLst>
              </p:cNvPr>
              <p:cNvSpPr txBox="1"/>
              <p:nvPr/>
            </p:nvSpPr>
            <p:spPr>
              <a:xfrm>
                <a:off x="10441060" y="1920566"/>
                <a:ext cx="54983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Website</a:t>
                </a:r>
              </a:p>
            </p:txBody>
          </p:sp>
          <p:grpSp>
            <p:nvGrpSpPr>
              <p:cNvPr id="134" name="Group 133">
                <a:extLst>
                  <a:ext uri="{FF2B5EF4-FFF2-40B4-BE49-F238E27FC236}">
                    <a16:creationId xmlns:a16="http://schemas.microsoft.com/office/drawing/2014/main" id="{221EFDEC-5C33-AD3F-CEFE-F0B346395A61}"/>
                  </a:ext>
                </a:extLst>
              </p:cNvPr>
              <p:cNvGrpSpPr>
                <a:grpSpLocks/>
              </p:cNvGrpSpPr>
              <p:nvPr/>
            </p:nvGrpSpPr>
            <p:grpSpPr>
              <a:xfrm>
                <a:off x="9982625" y="5626100"/>
                <a:ext cx="921869" cy="211012"/>
                <a:chOff x="10136656" y="-1799946"/>
                <a:chExt cx="921869" cy="211012"/>
              </a:xfrm>
            </p:grpSpPr>
            <p:pic>
              <p:nvPicPr>
                <p:cNvPr id="131" name="Picture 130" descr="Graphical user interface&#10;&#10;Description automatically generated">
                  <a:extLst>
                    <a:ext uri="{FF2B5EF4-FFF2-40B4-BE49-F238E27FC236}">
                      <a16:creationId xmlns:a16="http://schemas.microsoft.com/office/drawing/2014/main" id="{457FB3CC-20F2-6EF2-DF07-B32D6813688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666" t="28871" r="69650" b="28871"/>
                <a:stretch/>
              </p:blipFill>
              <p:spPr>
                <a:xfrm>
                  <a:off x="10136656" y="-1799946"/>
                  <a:ext cx="224668" cy="211012"/>
                </a:xfrm>
                <a:prstGeom prst="rect">
                  <a:avLst/>
                </a:prstGeom>
              </p:spPr>
            </p:pic>
            <p:pic>
              <p:nvPicPr>
                <p:cNvPr id="132" name="Picture 131" descr="Graphical user interface&#10;&#10;Description automatically generated">
                  <a:extLst>
                    <a:ext uri="{FF2B5EF4-FFF2-40B4-BE49-F238E27FC236}">
                      <a16:creationId xmlns:a16="http://schemas.microsoft.com/office/drawing/2014/main" id="{1650A32C-C71A-238B-4BAA-CAD9451D1C83}"/>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10361324" y="-1799946"/>
                  <a:ext cx="697201" cy="211012"/>
                </a:xfrm>
                <a:prstGeom prst="rect">
                  <a:avLst/>
                </a:prstGeom>
              </p:spPr>
            </p:pic>
          </p:grpSp>
          <p:pic>
            <p:nvPicPr>
              <p:cNvPr id="97" name="Picture 8" descr="New Slack Logo 2019 PNG Transparent &amp;amp; SVG Vector - Freebie Supply">
                <a:extLst>
                  <a:ext uri="{FF2B5EF4-FFF2-40B4-BE49-F238E27FC236}">
                    <a16:creationId xmlns:a16="http://schemas.microsoft.com/office/drawing/2014/main" id="{A23AFEC8-1328-467B-0A53-61D22DDB22B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72868" y="4638311"/>
                <a:ext cx="245796" cy="245796"/>
              </a:xfrm>
              <a:prstGeom prst="rect">
                <a:avLst/>
              </a:prstGeom>
              <a:noFill/>
              <a:extLst>
                <a:ext uri="{909E8E84-426E-40DD-AFC4-6F175D3DCCD1}">
                  <a14:hiddenFill xmlns:a14="http://schemas.microsoft.com/office/drawing/2010/main">
                    <a:solidFill>
                      <a:srgbClr val="FFFFFF"/>
                    </a:solidFill>
                  </a14:hiddenFill>
                </a:ext>
              </a:extLst>
            </p:spPr>
          </p:pic>
          <p:sp>
            <p:nvSpPr>
              <p:cNvPr id="136" name="Oval 30_1">
                <a:extLst>
                  <a:ext uri="{FF2B5EF4-FFF2-40B4-BE49-F238E27FC236}">
                    <a16:creationId xmlns:a16="http://schemas.microsoft.com/office/drawing/2014/main" id="{FDFC12B8-CF5E-C296-396F-1193F8036C21}"/>
                  </a:ext>
                </a:extLst>
              </p:cNvPr>
              <p:cNvSpPr/>
              <p:nvPr/>
            </p:nvSpPr>
            <p:spPr bwMode="auto">
              <a:xfrm>
                <a:off x="9927559" y="1804554"/>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1" name="Oval 30_1">
                <a:extLst>
                  <a:ext uri="{FF2B5EF4-FFF2-40B4-BE49-F238E27FC236}">
                    <a16:creationId xmlns:a16="http://schemas.microsoft.com/office/drawing/2014/main" id="{816E1329-5F80-E557-0E0F-2C96EA43D5F2}"/>
                  </a:ext>
                </a:extLst>
              </p:cNvPr>
              <p:cNvSpPr/>
              <p:nvPr/>
            </p:nvSpPr>
            <p:spPr bwMode="auto">
              <a:xfrm>
                <a:off x="9927559" y="2266197"/>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8" name="Oval 30_1">
                <a:extLst>
                  <a:ext uri="{FF2B5EF4-FFF2-40B4-BE49-F238E27FC236}">
                    <a16:creationId xmlns:a16="http://schemas.microsoft.com/office/drawing/2014/main" id="{7202A8F8-D730-16C4-3B2B-3932D8664E9F}"/>
                  </a:ext>
                </a:extLst>
              </p:cNvPr>
              <p:cNvSpPr/>
              <p:nvPr/>
            </p:nvSpPr>
            <p:spPr bwMode="auto">
              <a:xfrm>
                <a:off x="9927559" y="2727840"/>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9" name="Oval 30_1">
                <a:extLst>
                  <a:ext uri="{FF2B5EF4-FFF2-40B4-BE49-F238E27FC236}">
                    <a16:creationId xmlns:a16="http://schemas.microsoft.com/office/drawing/2014/main" id="{F2B0672C-95E5-66A7-D8E8-4CC5CF8D699F}"/>
                  </a:ext>
                </a:extLst>
              </p:cNvPr>
              <p:cNvSpPr/>
              <p:nvPr/>
            </p:nvSpPr>
            <p:spPr bwMode="auto">
              <a:xfrm>
                <a:off x="9927559" y="3189483"/>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6" name="Oval 30_1">
                <a:extLst>
                  <a:ext uri="{FF2B5EF4-FFF2-40B4-BE49-F238E27FC236}">
                    <a16:creationId xmlns:a16="http://schemas.microsoft.com/office/drawing/2014/main" id="{5DBBF455-E56B-5987-9020-C293BFFC1796}"/>
                  </a:ext>
                </a:extLst>
              </p:cNvPr>
              <p:cNvSpPr/>
              <p:nvPr/>
            </p:nvSpPr>
            <p:spPr bwMode="auto">
              <a:xfrm>
                <a:off x="9927559" y="3651126"/>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5" name="Oval 30_1">
                <a:extLst>
                  <a:ext uri="{FF2B5EF4-FFF2-40B4-BE49-F238E27FC236}">
                    <a16:creationId xmlns:a16="http://schemas.microsoft.com/office/drawing/2014/main" id="{CD42549A-758C-FD50-9BC2-43A959FDD2DF}"/>
                  </a:ext>
                </a:extLst>
              </p:cNvPr>
              <p:cNvSpPr/>
              <p:nvPr/>
            </p:nvSpPr>
            <p:spPr bwMode="auto">
              <a:xfrm>
                <a:off x="9927559" y="503605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99" name="Oval 30_1">
                <a:extLst>
                  <a:ext uri="{FF2B5EF4-FFF2-40B4-BE49-F238E27FC236}">
                    <a16:creationId xmlns:a16="http://schemas.microsoft.com/office/drawing/2014/main" id="{D0ECE7EB-A5F9-8238-DAC4-519DDACA918C}"/>
                  </a:ext>
                </a:extLst>
              </p:cNvPr>
              <p:cNvSpPr/>
              <p:nvPr/>
            </p:nvSpPr>
            <p:spPr bwMode="auto">
              <a:xfrm>
                <a:off x="9927559" y="595934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34" name="Group 333">
                <a:extLst>
                  <a:ext uri="{FF2B5EF4-FFF2-40B4-BE49-F238E27FC236}">
                    <a16:creationId xmlns:a16="http://schemas.microsoft.com/office/drawing/2014/main" id="{681B3AF1-39B9-EAAC-4D8F-3C11F3160C28}"/>
                  </a:ext>
                </a:extLst>
              </p:cNvPr>
              <p:cNvGrpSpPr/>
              <p:nvPr/>
            </p:nvGrpSpPr>
            <p:grpSpPr>
              <a:xfrm>
                <a:off x="10023935" y="4209177"/>
                <a:ext cx="198736" cy="198672"/>
                <a:chOff x="5837142" y="5645124"/>
                <a:chExt cx="198736" cy="198672"/>
              </a:xfrm>
            </p:grpSpPr>
            <p:sp>
              <p:nvSpPr>
                <p:cNvPr id="335" name="Freeform: Shape 334">
                  <a:extLst>
                    <a:ext uri="{FF2B5EF4-FFF2-40B4-BE49-F238E27FC236}">
                      <a16:creationId xmlns:a16="http://schemas.microsoft.com/office/drawing/2014/main" id="{F0AEE6CB-BAB5-8D0B-4D2E-98F66D3AE717}"/>
                    </a:ext>
                  </a:extLst>
                </p:cNvPr>
                <p:cNvSpPr/>
                <p:nvPr/>
              </p:nvSpPr>
              <p:spPr>
                <a:xfrm>
                  <a:off x="5876397" y="5645124"/>
                  <a:ext cx="120155" cy="136768"/>
                </a:xfrm>
                <a:custGeom>
                  <a:avLst/>
                  <a:gdLst>
                    <a:gd name="connsiteX0" fmla="*/ 403829 w 427338"/>
                    <a:gd name="connsiteY0" fmla="*/ 0 h 486420"/>
                    <a:gd name="connsiteX1" fmla="*/ 23512 w 427338"/>
                    <a:gd name="connsiteY1" fmla="*/ 0 h 486420"/>
                    <a:gd name="connsiteX2" fmla="*/ 0 w 427338"/>
                    <a:gd name="connsiteY2" fmla="*/ 23530 h 486420"/>
                    <a:gd name="connsiteX3" fmla="*/ 0 w 427338"/>
                    <a:gd name="connsiteY3" fmla="*/ 307673 h 486420"/>
                    <a:gd name="connsiteX4" fmla="*/ 213807 w 427338"/>
                    <a:gd name="connsiteY4" fmla="*/ 486421 h 486420"/>
                    <a:gd name="connsiteX5" fmla="*/ 427338 w 427338"/>
                    <a:gd name="connsiteY5" fmla="*/ 307842 h 486420"/>
                    <a:gd name="connsiteX6" fmla="*/ 427338 w 427338"/>
                    <a:gd name="connsiteY6" fmla="*/ 23530 h 486420"/>
                    <a:gd name="connsiteX7" fmla="*/ 403829 w 427338"/>
                    <a:gd name="connsiteY7" fmla="*/ 0 h 4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338" h="486420">
                      <a:moveTo>
                        <a:pt x="403829" y="0"/>
                      </a:moveTo>
                      <a:lnTo>
                        <a:pt x="23512" y="0"/>
                      </a:lnTo>
                      <a:cubicBezTo>
                        <a:pt x="10527" y="0"/>
                        <a:pt x="0" y="10534"/>
                        <a:pt x="0" y="23530"/>
                      </a:cubicBezTo>
                      <a:lnTo>
                        <a:pt x="0" y="307673"/>
                      </a:lnTo>
                      <a:lnTo>
                        <a:pt x="213807" y="486421"/>
                      </a:lnTo>
                      <a:lnTo>
                        <a:pt x="427338" y="307842"/>
                      </a:lnTo>
                      <a:lnTo>
                        <a:pt x="427338" y="23530"/>
                      </a:lnTo>
                      <a:cubicBezTo>
                        <a:pt x="427340" y="10534"/>
                        <a:pt x="416814" y="0"/>
                        <a:pt x="403829" y="0"/>
                      </a:cubicBezTo>
                      <a:close/>
                    </a:path>
                  </a:pathLst>
                </a:custGeom>
                <a:solidFill>
                  <a:schemeClr val="bg2"/>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C90020B8-5695-6D7F-4219-DC7C36E85F84}"/>
                    </a:ext>
                  </a:extLst>
                </p:cNvPr>
                <p:cNvSpPr/>
                <p:nvPr/>
              </p:nvSpPr>
              <p:spPr>
                <a:xfrm>
                  <a:off x="6008187" y="5698696"/>
                  <a:ext cx="27691" cy="23255"/>
                </a:xfrm>
                <a:custGeom>
                  <a:avLst/>
                  <a:gdLst>
                    <a:gd name="connsiteX0" fmla="*/ 0 w 98485"/>
                    <a:gd name="connsiteY0" fmla="*/ 82709 h 82709"/>
                    <a:gd name="connsiteX1" fmla="*/ 98486 w 98485"/>
                    <a:gd name="connsiteY1" fmla="*/ 0 h 82709"/>
                    <a:gd name="connsiteX2" fmla="*/ 0 w 98485"/>
                    <a:gd name="connsiteY2" fmla="*/ 0 h 82709"/>
                  </a:gdLst>
                  <a:ahLst/>
                  <a:cxnLst>
                    <a:cxn ang="0">
                      <a:pos x="connsiteX0" y="connsiteY0"/>
                    </a:cxn>
                    <a:cxn ang="0">
                      <a:pos x="connsiteX1" y="connsiteY1"/>
                    </a:cxn>
                    <a:cxn ang="0">
                      <a:pos x="connsiteX2" y="connsiteY2"/>
                    </a:cxn>
                  </a:cxnLst>
                  <a:rect l="l" t="t" r="r" b="b"/>
                  <a:pathLst>
                    <a:path w="98485" h="82709">
                      <a:moveTo>
                        <a:pt x="0" y="82709"/>
                      </a:moveTo>
                      <a:lnTo>
                        <a:pt x="98486" y="0"/>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FCE98175-73A1-CFEB-A21A-9BD32F2BC412}"/>
                    </a:ext>
                  </a:extLst>
                </p:cNvPr>
                <p:cNvSpPr/>
                <p:nvPr/>
              </p:nvSpPr>
              <p:spPr>
                <a:xfrm>
                  <a:off x="5837206" y="5714100"/>
                  <a:ext cx="73589" cy="123045"/>
                </a:xfrm>
                <a:custGeom>
                  <a:avLst/>
                  <a:gdLst>
                    <a:gd name="connsiteX0" fmla="*/ 0 w 261722"/>
                    <a:gd name="connsiteY0" fmla="*/ 437617 h 437616"/>
                    <a:gd name="connsiteX1" fmla="*/ 261723 w 261722"/>
                    <a:gd name="connsiteY1" fmla="*/ 218808 h 437616"/>
                    <a:gd name="connsiteX2" fmla="*/ 0 w 261722"/>
                    <a:gd name="connsiteY2" fmla="*/ 0 h 437616"/>
                  </a:gdLst>
                  <a:ahLst/>
                  <a:cxnLst>
                    <a:cxn ang="0">
                      <a:pos x="connsiteX0" y="connsiteY0"/>
                    </a:cxn>
                    <a:cxn ang="0">
                      <a:pos x="connsiteX1" y="connsiteY1"/>
                    </a:cxn>
                    <a:cxn ang="0">
                      <a:pos x="connsiteX2" y="connsiteY2"/>
                    </a:cxn>
                  </a:cxnLst>
                  <a:rect l="l" t="t" r="r" b="b"/>
                  <a:pathLst>
                    <a:path w="261722" h="437616">
                      <a:moveTo>
                        <a:pt x="0" y="437617"/>
                      </a:moveTo>
                      <a:lnTo>
                        <a:pt x="261723" y="218808"/>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205B4F2C-4040-DBFB-EAF5-8B71B38A6310}"/>
                    </a:ext>
                  </a:extLst>
                </p:cNvPr>
                <p:cNvSpPr/>
                <p:nvPr/>
              </p:nvSpPr>
              <p:spPr>
                <a:xfrm>
                  <a:off x="5847500" y="5783231"/>
                  <a:ext cx="177998" cy="60565"/>
                </a:xfrm>
                <a:custGeom>
                  <a:avLst/>
                  <a:gdLst>
                    <a:gd name="connsiteX0" fmla="*/ 375505 w 633059"/>
                    <a:gd name="connsiteY0" fmla="*/ 6 h 215401"/>
                    <a:gd name="connsiteX1" fmla="*/ 329851 w 633059"/>
                    <a:gd name="connsiteY1" fmla="*/ 38186 h 215401"/>
                    <a:gd name="connsiteX2" fmla="*/ 303323 w 633059"/>
                    <a:gd name="connsiteY2" fmla="*/ 38187 h 215401"/>
                    <a:gd name="connsiteX3" fmla="*/ 257646 w 633059"/>
                    <a:gd name="connsiteY3" fmla="*/ 0 h 215401"/>
                    <a:gd name="connsiteX4" fmla="*/ 0 w 633059"/>
                    <a:gd name="connsiteY4" fmla="*/ 215401 h 215401"/>
                    <a:gd name="connsiteX5" fmla="*/ 633060 w 633059"/>
                    <a:gd name="connsiteY5" fmla="*/ 215401 h 21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059" h="215401">
                      <a:moveTo>
                        <a:pt x="375505" y="6"/>
                      </a:moveTo>
                      <a:lnTo>
                        <a:pt x="329851" y="38186"/>
                      </a:lnTo>
                      <a:cubicBezTo>
                        <a:pt x="323309" y="43363"/>
                        <a:pt x="312307" y="45391"/>
                        <a:pt x="303323" y="38187"/>
                      </a:cubicBezTo>
                      <a:lnTo>
                        <a:pt x="257646" y="0"/>
                      </a:lnTo>
                      <a:lnTo>
                        <a:pt x="0" y="215401"/>
                      </a:lnTo>
                      <a:lnTo>
                        <a:pt x="633060" y="215401"/>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FEF4BB5F-D812-41F3-332C-93E84F14C313}"/>
                    </a:ext>
                  </a:extLst>
                </p:cNvPr>
                <p:cNvSpPr/>
                <p:nvPr/>
              </p:nvSpPr>
              <p:spPr>
                <a:xfrm>
                  <a:off x="5962189" y="5714103"/>
                  <a:ext cx="73560" cy="123040"/>
                </a:xfrm>
                <a:custGeom>
                  <a:avLst/>
                  <a:gdLst>
                    <a:gd name="connsiteX0" fmla="*/ 261622 w 261621"/>
                    <a:gd name="connsiteY0" fmla="*/ 0 h 437596"/>
                    <a:gd name="connsiteX1" fmla="*/ 0 w 261621"/>
                    <a:gd name="connsiteY1" fmla="*/ 218797 h 437596"/>
                    <a:gd name="connsiteX2" fmla="*/ 261622 w 261621"/>
                    <a:gd name="connsiteY2" fmla="*/ 437596 h 437596"/>
                  </a:gdLst>
                  <a:ahLst/>
                  <a:cxnLst>
                    <a:cxn ang="0">
                      <a:pos x="connsiteX0" y="connsiteY0"/>
                    </a:cxn>
                    <a:cxn ang="0">
                      <a:pos x="connsiteX1" y="connsiteY1"/>
                    </a:cxn>
                    <a:cxn ang="0">
                      <a:pos x="connsiteX2" y="connsiteY2"/>
                    </a:cxn>
                  </a:cxnLst>
                  <a:rect l="l" t="t" r="r" b="b"/>
                  <a:pathLst>
                    <a:path w="261621" h="437596">
                      <a:moveTo>
                        <a:pt x="261622" y="0"/>
                      </a:moveTo>
                      <a:lnTo>
                        <a:pt x="0" y="218797"/>
                      </a:lnTo>
                      <a:lnTo>
                        <a:pt x="261622" y="437596"/>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FD5218E4-1712-671E-7D31-FB6D6B7CAA1B}"/>
                    </a:ext>
                  </a:extLst>
                </p:cNvPr>
                <p:cNvSpPr/>
                <p:nvPr/>
              </p:nvSpPr>
              <p:spPr>
                <a:xfrm>
                  <a:off x="5837142" y="5699035"/>
                  <a:ext cx="27709" cy="23253"/>
                </a:xfrm>
                <a:custGeom>
                  <a:avLst/>
                  <a:gdLst>
                    <a:gd name="connsiteX0" fmla="*/ 98549 w 98549"/>
                    <a:gd name="connsiteY0" fmla="*/ 82700 h 82699"/>
                    <a:gd name="connsiteX1" fmla="*/ 0 w 98549"/>
                    <a:gd name="connsiteY1" fmla="*/ 0 h 82699"/>
                    <a:gd name="connsiteX2" fmla="*/ 98549 w 98549"/>
                    <a:gd name="connsiteY2" fmla="*/ 0 h 82699"/>
                  </a:gdLst>
                  <a:ahLst/>
                  <a:cxnLst>
                    <a:cxn ang="0">
                      <a:pos x="connsiteX0" y="connsiteY0"/>
                    </a:cxn>
                    <a:cxn ang="0">
                      <a:pos x="connsiteX1" y="connsiteY1"/>
                    </a:cxn>
                    <a:cxn ang="0">
                      <a:pos x="connsiteX2" y="connsiteY2"/>
                    </a:cxn>
                  </a:cxnLst>
                  <a:rect l="l" t="t" r="r" b="b"/>
                  <a:pathLst>
                    <a:path w="98549" h="82699">
                      <a:moveTo>
                        <a:pt x="98549" y="82700"/>
                      </a:moveTo>
                      <a:lnTo>
                        <a:pt x="0" y="0"/>
                      </a:lnTo>
                      <a:lnTo>
                        <a:pt x="98549"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5" name="Group 404">
                <a:extLst>
                  <a:ext uri="{FF2B5EF4-FFF2-40B4-BE49-F238E27FC236}">
                    <a16:creationId xmlns:a16="http://schemas.microsoft.com/office/drawing/2014/main" id="{CB67939B-9D66-324B-0E14-AB2FDF765CB5}"/>
                  </a:ext>
                </a:extLst>
              </p:cNvPr>
              <p:cNvGrpSpPr/>
              <p:nvPr/>
            </p:nvGrpSpPr>
            <p:grpSpPr>
              <a:xfrm>
                <a:off x="9994775" y="1871770"/>
                <a:ext cx="257056" cy="257056"/>
                <a:chOff x="7048383" y="7078136"/>
                <a:chExt cx="4470397" cy="4470400"/>
              </a:xfrm>
            </p:grpSpPr>
            <p:sp>
              <p:nvSpPr>
                <p:cNvPr id="406" name="Freeform: Shape 405">
                  <a:extLst>
                    <a:ext uri="{FF2B5EF4-FFF2-40B4-BE49-F238E27FC236}">
                      <a16:creationId xmlns:a16="http://schemas.microsoft.com/office/drawing/2014/main" id="{794D2FC2-6192-D4E1-B735-EEB2FACF2994}"/>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FC5034D0-5AFD-6240-6DFB-22BB6EC2CFEF}"/>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507CE1A1-D0A7-1ADF-69FB-E61DB781AD60}"/>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08A4087-AA56-9080-D88F-71F61C6F6A9C}"/>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FF28C0FE-FA51-8AFA-FCE1-55ED9EC95329}"/>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AB02FB00-048B-AD62-10E1-8D75D5741351}"/>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A9DCF239-4CDC-BC77-4614-FAB1FECBA596}"/>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2A66E9E5-9393-29BD-4F57-466E7D46B2D5}"/>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9CEA6F7D-C890-B7C7-0898-9A8E5BAE016D}"/>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20" name="Group 419">
                <a:extLst>
                  <a:ext uri="{FF2B5EF4-FFF2-40B4-BE49-F238E27FC236}">
                    <a16:creationId xmlns:a16="http://schemas.microsoft.com/office/drawing/2014/main" id="{B5FE9F6C-FC9C-BF32-5EDD-B145BFC3B746}"/>
                  </a:ext>
                </a:extLst>
              </p:cNvPr>
              <p:cNvGrpSpPr>
                <a:grpSpLocks/>
              </p:cNvGrpSpPr>
              <p:nvPr/>
            </p:nvGrpSpPr>
            <p:grpSpPr>
              <a:xfrm>
                <a:off x="10011296" y="3273255"/>
                <a:ext cx="224015" cy="223944"/>
                <a:chOff x="-769038" y="6135844"/>
                <a:chExt cx="360707" cy="328018"/>
              </a:xfrm>
            </p:grpSpPr>
            <p:sp>
              <p:nvSpPr>
                <p:cNvPr id="421" name="Freeform: Shape 420">
                  <a:extLst>
                    <a:ext uri="{FF2B5EF4-FFF2-40B4-BE49-F238E27FC236}">
                      <a16:creationId xmlns:a16="http://schemas.microsoft.com/office/drawing/2014/main" id="{CA48071B-4CB2-5120-E45E-E1854C3F1280}"/>
                    </a:ext>
                  </a:extLst>
                </p:cNvPr>
                <p:cNvSpPr/>
                <p:nvPr/>
              </p:nvSpPr>
              <p:spPr>
                <a:xfrm>
                  <a:off x="-699151" y="6260401"/>
                  <a:ext cx="11272" cy="67632"/>
                </a:xfrm>
                <a:custGeom>
                  <a:avLst/>
                  <a:gdLst>
                    <a:gd name="connsiteX0" fmla="*/ 0 w 11272"/>
                    <a:gd name="connsiteY0" fmla="*/ 0 h 67632"/>
                    <a:gd name="connsiteX1" fmla="*/ 11272 w 11272"/>
                    <a:gd name="connsiteY1" fmla="*/ 0 h 67632"/>
                    <a:gd name="connsiteX2" fmla="*/ 11272 w 11272"/>
                    <a:gd name="connsiteY2" fmla="*/ 67633 h 67632"/>
                    <a:gd name="connsiteX3" fmla="*/ 0 w 11272"/>
                    <a:gd name="connsiteY3" fmla="*/ 67633 h 67632"/>
                  </a:gdLst>
                  <a:ahLst/>
                  <a:cxnLst>
                    <a:cxn ang="0">
                      <a:pos x="connsiteX0" y="connsiteY0"/>
                    </a:cxn>
                    <a:cxn ang="0">
                      <a:pos x="connsiteX1" y="connsiteY1"/>
                    </a:cxn>
                    <a:cxn ang="0">
                      <a:pos x="connsiteX2" y="connsiteY2"/>
                    </a:cxn>
                    <a:cxn ang="0">
                      <a:pos x="connsiteX3" y="connsiteY3"/>
                    </a:cxn>
                  </a:cxnLst>
                  <a:rect l="l" t="t" r="r" b="b"/>
                  <a:pathLst>
                    <a:path w="11272" h="67632">
                      <a:moveTo>
                        <a:pt x="0" y="0"/>
                      </a:moveTo>
                      <a:lnTo>
                        <a:pt x="11272" y="0"/>
                      </a:lnTo>
                      <a:lnTo>
                        <a:pt x="11272" y="67633"/>
                      </a:lnTo>
                      <a:lnTo>
                        <a:pt x="0" y="67633"/>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E6C48872-A28C-4867-8D47-C6ED41379008}"/>
                    </a:ext>
                  </a:extLst>
                </p:cNvPr>
                <p:cNvSpPr/>
                <p:nvPr/>
              </p:nvSpPr>
              <p:spPr>
                <a:xfrm>
                  <a:off x="-654063" y="6237857"/>
                  <a:ext cx="11272" cy="90176"/>
                </a:xfrm>
                <a:custGeom>
                  <a:avLst/>
                  <a:gdLst>
                    <a:gd name="connsiteX0" fmla="*/ 0 w 11272"/>
                    <a:gd name="connsiteY0" fmla="*/ 0 h 90176"/>
                    <a:gd name="connsiteX1" fmla="*/ 11272 w 11272"/>
                    <a:gd name="connsiteY1" fmla="*/ 0 h 90176"/>
                    <a:gd name="connsiteX2" fmla="*/ 11272 w 11272"/>
                    <a:gd name="connsiteY2" fmla="*/ 90177 h 90176"/>
                    <a:gd name="connsiteX3" fmla="*/ 0 w 11272"/>
                    <a:gd name="connsiteY3" fmla="*/ 90177 h 90176"/>
                  </a:gdLst>
                  <a:ahLst/>
                  <a:cxnLst>
                    <a:cxn ang="0">
                      <a:pos x="connsiteX0" y="connsiteY0"/>
                    </a:cxn>
                    <a:cxn ang="0">
                      <a:pos x="connsiteX1" y="connsiteY1"/>
                    </a:cxn>
                    <a:cxn ang="0">
                      <a:pos x="connsiteX2" y="connsiteY2"/>
                    </a:cxn>
                    <a:cxn ang="0">
                      <a:pos x="connsiteX3" y="connsiteY3"/>
                    </a:cxn>
                  </a:cxnLst>
                  <a:rect l="l" t="t" r="r" b="b"/>
                  <a:pathLst>
                    <a:path w="11272" h="90176">
                      <a:moveTo>
                        <a:pt x="0" y="0"/>
                      </a:moveTo>
                      <a:lnTo>
                        <a:pt x="11272" y="0"/>
                      </a:lnTo>
                      <a:lnTo>
                        <a:pt x="11272" y="90177"/>
                      </a:lnTo>
                      <a:lnTo>
                        <a:pt x="0" y="90177"/>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0D2F21D2-8825-9FD7-5C37-120BA13DF946}"/>
                    </a:ext>
                  </a:extLst>
                </p:cNvPr>
                <p:cNvSpPr/>
                <p:nvPr/>
              </p:nvSpPr>
              <p:spPr>
                <a:xfrm>
                  <a:off x="-728459" y="6176424"/>
                  <a:ext cx="279548" cy="179226"/>
                </a:xfrm>
                <a:custGeom>
                  <a:avLst/>
                  <a:gdLst>
                    <a:gd name="connsiteX0" fmla="*/ 0 w 279548"/>
                    <a:gd name="connsiteY0" fmla="*/ 179227 h 179226"/>
                    <a:gd name="connsiteX1" fmla="*/ 279549 w 279548"/>
                    <a:gd name="connsiteY1" fmla="*/ 179227 h 179226"/>
                    <a:gd name="connsiteX2" fmla="*/ 279549 w 279548"/>
                    <a:gd name="connsiteY2" fmla="*/ 0 h 179226"/>
                    <a:gd name="connsiteX3" fmla="*/ 0 w 279548"/>
                    <a:gd name="connsiteY3" fmla="*/ 0 h 179226"/>
                    <a:gd name="connsiteX4" fmla="*/ 169082 w 279548"/>
                    <a:gd name="connsiteY4" fmla="*/ 44525 h 179226"/>
                    <a:gd name="connsiteX5" fmla="*/ 266022 w 279548"/>
                    <a:gd name="connsiteY5" fmla="*/ 44525 h 179226"/>
                    <a:gd name="connsiteX6" fmla="*/ 271658 w 279548"/>
                    <a:gd name="connsiteY6" fmla="*/ 50161 h 179226"/>
                    <a:gd name="connsiteX7" fmla="*/ 266022 w 279548"/>
                    <a:gd name="connsiteY7" fmla="*/ 55797 h 179226"/>
                    <a:gd name="connsiteX8" fmla="*/ 169082 w 279548"/>
                    <a:gd name="connsiteY8" fmla="*/ 55797 h 179226"/>
                    <a:gd name="connsiteX9" fmla="*/ 163446 w 279548"/>
                    <a:gd name="connsiteY9" fmla="*/ 50161 h 179226"/>
                    <a:gd name="connsiteX10" fmla="*/ 169082 w 279548"/>
                    <a:gd name="connsiteY10" fmla="*/ 44525 h 179226"/>
                    <a:gd name="connsiteX11" fmla="*/ 169082 w 279548"/>
                    <a:gd name="connsiteY11" fmla="*/ 80596 h 179226"/>
                    <a:gd name="connsiteX12" fmla="*/ 266022 w 279548"/>
                    <a:gd name="connsiteY12" fmla="*/ 80596 h 179226"/>
                    <a:gd name="connsiteX13" fmla="*/ 271658 w 279548"/>
                    <a:gd name="connsiteY13" fmla="*/ 86232 h 179226"/>
                    <a:gd name="connsiteX14" fmla="*/ 266022 w 279548"/>
                    <a:gd name="connsiteY14" fmla="*/ 91868 h 179226"/>
                    <a:gd name="connsiteX15" fmla="*/ 169082 w 279548"/>
                    <a:gd name="connsiteY15" fmla="*/ 91868 h 179226"/>
                    <a:gd name="connsiteX16" fmla="*/ 163446 w 279548"/>
                    <a:gd name="connsiteY16" fmla="*/ 86232 h 179226"/>
                    <a:gd name="connsiteX17" fmla="*/ 169082 w 279548"/>
                    <a:gd name="connsiteY17" fmla="*/ 80596 h 179226"/>
                    <a:gd name="connsiteX18" fmla="*/ 169082 w 279548"/>
                    <a:gd name="connsiteY18" fmla="*/ 116103 h 179226"/>
                    <a:gd name="connsiteX19" fmla="*/ 266022 w 279548"/>
                    <a:gd name="connsiteY19" fmla="*/ 116103 h 179226"/>
                    <a:gd name="connsiteX20" fmla="*/ 271658 w 279548"/>
                    <a:gd name="connsiteY20" fmla="*/ 121739 h 179226"/>
                    <a:gd name="connsiteX21" fmla="*/ 266022 w 279548"/>
                    <a:gd name="connsiteY21" fmla="*/ 127375 h 179226"/>
                    <a:gd name="connsiteX22" fmla="*/ 169082 w 279548"/>
                    <a:gd name="connsiteY22" fmla="*/ 127375 h 179226"/>
                    <a:gd name="connsiteX23" fmla="*/ 163446 w 279548"/>
                    <a:gd name="connsiteY23" fmla="*/ 121739 h 179226"/>
                    <a:gd name="connsiteX24" fmla="*/ 169082 w 279548"/>
                    <a:gd name="connsiteY24" fmla="*/ 116103 h 179226"/>
                    <a:gd name="connsiteX25" fmla="*/ 169082 w 279548"/>
                    <a:gd name="connsiteY25" fmla="*/ 151610 h 179226"/>
                    <a:gd name="connsiteX26" fmla="*/ 237278 w 279548"/>
                    <a:gd name="connsiteY26" fmla="*/ 151610 h 179226"/>
                    <a:gd name="connsiteX27" fmla="*/ 242914 w 279548"/>
                    <a:gd name="connsiteY27" fmla="*/ 157246 h 179226"/>
                    <a:gd name="connsiteX28" fmla="*/ 237278 w 279548"/>
                    <a:gd name="connsiteY28" fmla="*/ 162882 h 179226"/>
                    <a:gd name="connsiteX29" fmla="*/ 169082 w 279548"/>
                    <a:gd name="connsiteY29" fmla="*/ 162882 h 179226"/>
                    <a:gd name="connsiteX30" fmla="*/ 163446 w 279548"/>
                    <a:gd name="connsiteY30" fmla="*/ 157246 h 179226"/>
                    <a:gd name="connsiteX31" fmla="*/ 169082 w 279548"/>
                    <a:gd name="connsiteY31" fmla="*/ 151610 h 179226"/>
                    <a:gd name="connsiteX32" fmla="*/ 108776 w 279548"/>
                    <a:gd name="connsiteY32" fmla="*/ 33253 h 179226"/>
                    <a:gd name="connsiteX33" fmla="*/ 114412 w 279548"/>
                    <a:gd name="connsiteY33" fmla="*/ 27617 h 179226"/>
                    <a:gd name="connsiteX34" fmla="*/ 136956 w 279548"/>
                    <a:gd name="connsiteY34" fmla="*/ 27617 h 179226"/>
                    <a:gd name="connsiteX35" fmla="*/ 142592 w 279548"/>
                    <a:gd name="connsiteY35" fmla="*/ 33253 h 179226"/>
                    <a:gd name="connsiteX36" fmla="*/ 142592 w 279548"/>
                    <a:gd name="connsiteY36" fmla="*/ 157246 h 179226"/>
                    <a:gd name="connsiteX37" fmla="*/ 136956 w 279548"/>
                    <a:gd name="connsiteY37" fmla="*/ 162882 h 179226"/>
                    <a:gd name="connsiteX38" fmla="*/ 114412 w 279548"/>
                    <a:gd name="connsiteY38" fmla="*/ 162882 h 179226"/>
                    <a:gd name="connsiteX39" fmla="*/ 108776 w 279548"/>
                    <a:gd name="connsiteY39" fmla="*/ 157246 h 179226"/>
                    <a:gd name="connsiteX40" fmla="*/ 63124 w 279548"/>
                    <a:gd name="connsiteY40" fmla="*/ 55797 h 179226"/>
                    <a:gd name="connsiteX41" fmla="*/ 68760 w 279548"/>
                    <a:gd name="connsiteY41" fmla="*/ 50161 h 179226"/>
                    <a:gd name="connsiteX42" fmla="*/ 91304 w 279548"/>
                    <a:gd name="connsiteY42" fmla="*/ 50161 h 179226"/>
                    <a:gd name="connsiteX43" fmla="*/ 96940 w 279548"/>
                    <a:gd name="connsiteY43" fmla="*/ 55797 h 179226"/>
                    <a:gd name="connsiteX44" fmla="*/ 96940 w 279548"/>
                    <a:gd name="connsiteY44" fmla="*/ 157246 h 179226"/>
                    <a:gd name="connsiteX45" fmla="*/ 91304 w 279548"/>
                    <a:gd name="connsiteY45" fmla="*/ 162882 h 179226"/>
                    <a:gd name="connsiteX46" fmla="*/ 68760 w 279548"/>
                    <a:gd name="connsiteY46" fmla="*/ 162882 h 179226"/>
                    <a:gd name="connsiteX47" fmla="*/ 63124 w 279548"/>
                    <a:gd name="connsiteY47" fmla="*/ 157246 h 179226"/>
                    <a:gd name="connsiteX48" fmla="*/ 18035 w 279548"/>
                    <a:gd name="connsiteY48" fmla="*/ 78341 h 179226"/>
                    <a:gd name="connsiteX49" fmla="*/ 23671 w 279548"/>
                    <a:gd name="connsiteY49" fmla="*/ 72705 h 179226"/>
                    <a:gd name="connsiteX50" fmla="*/ 46216 w 279548"/>
                    <a:gd name="connsiteY50" fmla="*/ 72705 h 179226"/>
                    <a:gd name="connsiteX51" fmla="*/ 51852 w 279548"/>
                    <a:gd name="connsiteY51" fmla="*/ 78341 h 179226"/>
                    <a:gd name="connsiteX52" fmla="*/ 51852 w 279548"/>
                    <a:gd name="connsiteY52" fmla="*/ 157246 h 179226"/>
                    <a:gd name="connsiteX53" fmla="*/ 46216 w 279548"/>
                    <a:gd name="connsiteY53" fmla="*/ 162882 h 179226"/>
                    <a:gd name="connsiteX54" fmla="*/ 23671 w 279548"/>
                    <a:gd name="connsiteY54" fmla="*/ 162882 h 179226"/>
                    <a:gd name="connsiteX55" fmla="*/ 18035 w 279548"/>
                    <a:gd name="connsiteY55" fmla="*/ 157246 h 1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48" h="179226">
                      <a:moveTo>
                        <a:pt x="0" y="179227"/>
                      </a:moveTo>
                      <a:lnTo>
                        <a:pt x="279549" y="179227"/>
                      </a:lnTo>
                      <a:lnTo>
                        <a:pt x="279549" y="0"/>
                      </a:lnTo>
                      <a:lnTo>
                        <a:pt x="0" y="0"/>
                      </a:lnTo>
                      <a:close/>
                      <a:moveTo>
                        <a:pt x="169082" y="44525"/>
                      </a:moveTo>
                      <a:lnTo>
                        <a:pt x="266022" y="44525"/>
                      </a:lnTo>
                      <a:cubicBezTo>
                        <a:pt x="269404" y="44525"/>
                        <a:pt x="271658" y="46779"/>
                        <a:pt x="271658" y="50161"/>
                      </a:cubicBezTo>
                      <a:cubicBezTo>
                        <a:pt x="271658" y="53543"/>
                        <a:pt x="269404" y="55797"/>
                        <a:pt x="266022" y="55797"/>
                      </a:cubicBezTo>
                      <a:lnTo>
                        <a:pt x="169082" y="55797"/>
                      </a:lnTo>
                      <a:cubicBezTo>
                        <a:pt x="165700" y="55797"/>
                        <a:pt x="163446" y="53543"/>
                        <a:pt x="163446" y="50161"/>
                      </a:cubicBezTo>
                      <a:cubicBezTo>
                        <a:pt x="163446" y="46779"/>
                        <a:pt x="165700" y="44525"/>
                        <a:pt x="169082" y="44525"/>
                      </a:cubicBezTo>
                      <a:close/>
                      <a:moveTo>
                        <a:pt x="169082" y="80596"/>
                      </a:moveTo>
                      <a:lnTo>
                        <a:pt x="266022" y="80596"/>
                      </a:lnTo>
                      <a:cubicBezTo>
                        <a:pt x="269404" y="80596"/>
                        <a:pt x="271658" y="82850"/>
                        <a:pt x="271658" y="86232"/>
                      </a:cubicBezTo>
                      <a:cubicBezTo>
                        <a:pt x="271658" y="89613"/>
                        <a:pt x="269404" y="91868"/>
                        <a:pt x="266022" y="91868"/>
                      </a:cubicBezTo>
                      <a:lnTo>
                        <a:pt x="169082" y="91868"/>
                      </a:lnTo>
                      <a:cubicBezTo>
                        <a:pt x="165700" y="91868"/>
                        <a:pt x="163446" y="89613"/>
                        <a:pt x="163446" y="86232"/>
                      </a:cubicBezTo>
                      <a:cubicBezTo>
                        <a:pt x="163446" y="82850"/>
                        <a:pt x="165700" y="80596"/>
                        <a:pt x="169082" y="80596"/>
                      </a:cubicBezTo>
                      <a:close/>
                      <a:moveTo>
                        <a:pt x="169082" y="116103"/>
                      </a:moveTo>
                      <a:lnTo>
                        <a:pt x="266022" y="116103"/>
                      </a:lnTo>
                      <a:cubicBezTo>
                        <a:pt x="269404" y="116103"/>
                        <a:pt x="271658" y="118357"/>
                        <a:pt x="271658" y="121739"/>
                      </a:cubicBezTo>
                      <a:cubicBezTo>
                        <a:pt x="271658" y="125121"/>
                        <a:pt x="269404" y="127375"/>
                        <a:pt x="266022" y="127375"/>
                      </a:cubicBezTo>
                      <a:lnTo>
                        <a:pt x="169082" y="127375"/>
                      </a:lnTo>
                      <a:cubicBezTo>
                        <a:pt x="165700" y="127375"/>
                        <a:pt x="163446" y="125121"/>
                        <a:pt x="163446" y="121739"/>
                      </a:cubicBezTo>
                      <a:cubicBezTo>
                        <a:pt x="163446" y="118357"/>
                        <a:pt x="165700" y="116103"/>
                        <a:pt x="169082" y="116103"/>
                      </a:cubicBezTo>
                      <a:close/>
                      <a:moveTo>
                        <a:pt x="169082" y="151610"/>
                      </a:moveTo>
                      <a:lnTo>
                        <a:pt x="237278" y="151610"/>
                      </a:lnTo>
                      <a:cubicBezTo>
                        <a:pt x="240660" y="151610"/>
                        <a:pt x="242914" y="153864"/>
                        <a:pt x="242914" y="157246"/>
                      </a:cubicBezTo>
                      <a:cubicBezTo>
                        <a:pt x="242914" y="160628"/>
                        <a:pt x="240660" y="162882"/>
                        <a:pt x="237278" y="162882"/>
                      </a:cubicBezTo>
                      <a:lnTo>
                        <a:pt x="169082" y="162882"/>
                      </a:lnTo>
                      <a:cubicBezTo>
                        <a:pt x="165700" y="162882"/>
                        <a:pt x="163446" y="160628"/>
                        <a:pt x="163446" y="157246"/>
                      </a:cubicBezTo>
                      <a:cubicBezTo>
                        <a:pt x="163446" y="153864"/>
                        <a:pt x="165700" y="151610"/>
                        <a:pt x="169082" y="151610"/>
                      </a:cubicBezTo>
                      <a:close/>
                      <a:moveTo>
                        <a:pt x="108776" y="33253"/>
                      </a:moveTo>
                      <a:cubicBezTo>
                        <a:pt x="108776" y="29871"/>
                        <a:pt x="111030" y="27617"/>
                        <a:pt x="114412" y="27617"/>
                      </a:cubicBezTo>
                      <a:lnTo>
                        <a:pt x="136956" y="27617"/>
                      </a:lnTo>
                      <a:cubicBezTo>
                        <a:pt x="140338" y="27617"/>
                        <a:pt x="142592" y="29871"/>
                        <a:pt x="142592" y="33253"/>
                      </a:cubicBezTo>
                      <a:lnTo>
                        <a:pt x="142592" y="157246"/>
                      </a:lnTo>
                      <a:cubicBezTo>
                        <a:pt x="142592" y="160628"/>
                        <a:pt x="140338" y="162882"/>
                        <a:pt x="136956" y="162882"/>
                      </a:cubicBezTo>
                      <a:lnTo>
                        <a:pt x="114412" y="162882"/>
                      </a:lnTo>
                      <a:cubicBezTo>
                        <a:pt x="111030" y="162882"/>
                        <a:pt x="108776" y="160628"/>
                        <a:pt x="108776" y="157246"/>
                      </a:cubicBezTo>
                      <a:close/>
                      <a:moveTo>
                        <a:pt x="63124" y="55797"/>
                      </a:moveTo>
                      <a:cubicBezTo>
                        <a:pt x="63124" y="52415"/>
                        <a:pt x="65378" y="50161"/>
                        <a:pt x="68760" y="50161"/>
                      </a:cubicBezTo>
                      <a:lnTo>
                        <a:pt x="91304" y="50161"/>
                      </a:lnTo>
                      <a:cubicBezTo>
                        <a:pt x="94686" y="50161"/>
                        <a:pt x="96940" y="52415"/>
                        <a:pt x="96940" y="55797"/>
                      </a:cubicBezTo>
                      <a:lnTo>
                        <a:pt x="96940" y="157246"/>
                      </a:lnTo>
                      <a:cubicBezTo>
                        <a:pt x="96940" y="160628"/>
                        <a:pt x="94686" y="162882"/>
                        <a:pt x="91304" y="162882"/>
                      </a:cubicBezTo>
                      <a:lnTo>
                        <a:pt x="68760" y="162882"/>
                      </a:lnTo>
                      <a:cubicBezTo>
                        <a:pt x="65378" y="162882"/>
                        <a:pt x="63124" y="160628"/>
                        <a:pt x="63124" y="157246"/>
                      </a:cubicBezTo>
                      <a:close/>
                      <a:moveTo>
                        <a:pt x="18035" y="78341"/>
                      </a:moveTo>
                      <a:cubicBezTo>
                        <a:pt x="18035" y="74960"/>
                        <a:pt x="20290" y="72705"/>
                        <a:pt x="23671" y="72705"/>
                      </a:cubicBezTo>
                      <a:lnTo>
                        <a:pt x="46216" y="72705"/>
                      </a:lnTo>
                      <a:cubicBezTo>
                        <a:pt x="49597" y="72705"/>
                        <a:pt x="51852" y="74960"/>
                        <a:pt x="51852" y="78341"/>
                      </a:cubicBezTo>
                      <a:lnTo>
                        <a:pt x="51852" y="157246"/>
                      </a:lnTo>
                      <a:cubicBezTo>
                        <a:pt x="51852" y="160628"/>
                        <a:pt x="49597" y="162882"/>
                        <a:pt x="46216" y="162882"/>
                      </a:cubicBezTo>
                      <a:lnTo>
                        <a:pt x="23671" y="162882"/>
                      </a:lnTo>
                      <a:cubicBezTo>
                        <a:pt x="20290" y="162882"/>
                        <a:pt x="18035" y="160628"/>
                        <a:pt x="18035" y="157246"/>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B8998157-E330-7ECD-1621-9F5294C7C738}"/>
                    </a:ext>
                  </a:extLst>
                </p:cNvPr>
                <p:cNvSpPr/>
                <p:nvPr/>
              </p:nvSpPr>
              <p:spPr>
                <a:xfrm>
                  <a:off x="-769038" y="6135844"/>
                  <a:ext cx="360707" cy="260386"/>
                </a:xfrm>
                <a:custGeom>
                  <a:avLst/>
                  <a:gdLst>
                    <a:gd name="connsiteX0" fmla="*/ 334782 w 360707"/>
                    <a:gd name="connsiteY0" fmla="*/ 0 h 260386"/>
                    <a:gd name="connsiteX1" fmla="*/ 25926 w 360707"/>
                    <a:gd name="connsiteY1" fmla="*/ 0 h 260386"/>
                    <a:gd name="connsiteX2" fmla="*/ 0 w 360707"/>
                    <a:gd name="connsiteY2" fmla="*/ 25926 h 260386"/>
                    <a:gd name="connsiteX3" fmla="*/ 0 w 360707"/>
                    <a:gd name="connsiteY3" fmla="*/ 234460 h 260386"/>
                    <a:gd name="connsiteX4" fmla="*/ 25926 w 360707"/>
                    <a:gd name="connsiteY4" fmla="*/ 260386 h 260386"/>
                    <a:gd name="connsiteX5" fmla="*/ 334782 w 360707"/>
                    <a:gd name="connsiteY5" fmla="*/ 260386 h 260386"/>
                    <a:gd name="connsiteX6" fmla="*/ 360708 w 360707"/>
                    <a:gd name="connsiteY6" fmla="*/ 234460 h 260386"/>
                    <a:gd name="connsiteX7" fmla="*/ 360708 w 360707"/>
                    <a:gd name="connsiteY7" fmla="*/ 25926 h 260386"/>
                    <a:gd name="connsiteX8" fmla="*/ 334782 w 360707"/>
                    <a:gd name="connsiteY8" fmla="*/ 0 h 260386"/>
                    <a:gd name="connsiteX9" fmla="*/ 331400 w 360707"/>
                    <a:gd name="connsiteY9" fmla="*/ 225442 h 260386"/>
                    <a:gd name="connsiteX10" fmla="*/ 325764 w 360707"/>
                    <a:gd name="connsiteY10" fmla="*/ 231079 h 260386"/>
                    <a:gd name="connsiteX11" fmla="*/ 34944 w 360707"/>
                    <a:gd name="connsiteY11" fmla="*/ 231079 h 260386"/>
                    <a:gd name="connsiteX12" fmla="*/ 29308 w 360707"/>
                    <a:gd name="connsiteY12" fmla="*/ 225442 h 260386"/>
                    <a:gd name="connsiteX13" fmla="*/ 29308 w 360707"/>
                    <a:gd name="connsiteY13" fmla="*/ 34944 h 260386"/>
                    <a:gd name="connsiteX14" fmla="*/ 34944 w 360707"/>
                    <a:gd name="connsiteY14" fmla="*/ 29308 h 260386"/>
                    <a:gd name="connsiteX15" fmla="*/ 325764 w 360707"/>
                    <a:gd name="connsiteY15" fmla="*/ 29308 h 260386"/>
                    <a:gd name="connsiteX16" fmla="*/ 331400 w 360707"/>
                    <a:gd name="connsiteY16" fmla="*/ 34944 h 26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707" h="260386">
                      <a:moveTo>
                        <a:pt x="334782" y="0"/>
                      </a:moveTo>
                      <a:lnTo>
                        <a:pt x="25926" y="0"/>
                      </a:lnTo>
                      <a:cubicBezTo>
                        <a:pt x="11836" y="0"/>
                        <a:pt x="0" y="11272"/>
                        <a:pt x="0" y="25926"/>
                      </a:cubicBezTo>
                      <a:lnTo>
                        <a:pt x="0" y="234460"/>
                      </a:lnTo>
                      <a:cubicBezTo>
                        <a:pt x="0" y="248550"/>
                        <a:pt x="11836" y="260386"/>
                        <a:pt x="25926" y="260386"/>
                      </a:cubicBezTo>
                      <a:lnTo>
                        <a:pt x="334782" y="260386"/>
                      </a:lnTo>
                      <a:cubicBezTo>
                        <a:pt x="348872" y="260386"/>
                        <a:pt x="360708" y="248550"/>
                        <a:pt x="360708" y="234460"/>
                      </a:cubicBezTo>
                      <a:lnTo>
                        <a:pt x="360708" y="25926"/>
                      </a:lnTo>
                      <a:cubicBezTo>
                        <a:pt x="360708" y="11272"/>
                        <a:pt x="348872" y="0"/>
                        <a:pt x="334782" y="0"/>
                      </a:cubicBezTo>
                      <a:close/>
                      <a:moveTo>
                        <a:pt x="331400" y="225442"/>
                      </a:moveTo>
                      <a:cubicBezTo>
                        <a:pt x="331400" y="228824"/>
                        <a:pt x="329146" y="231079"/>
                        <a:pt x="325764" y="231079"/>
                      </a:cubicBezTo>
                      <a:lnTo>
                        <a:pt x="34944" y="231079"/>
                      </a:lnTo>
                      <a:cubicBezTo>
                        <a:pt x="32126" y="231079"/>
                        <a:pt x="29308" y="228824"/>
                        <a:pt x="29308" y="225442"/>
                      </a:cubicBezTo>
                      <a:lnTo>
                        <a:pt x="29308" y="34944"/>
                      </a:lnTo>
                      <a:cubicBezTo>
                        <a:pt x="29308" y="32126"/>
                        <a:pt x="32126" y="29308"/>
                        <a:pt x="34944" y="29308"/>
                      </a:cubicBezTo>
                      <a:lnTo>
                        <a:pt x="325764" y="29308"/>
                      </a:lnTo>
                      <a:cubicBezTo>
                        <a:pt x="329146" y="29308"/>
                        <a:pt x="331400" y="32126"/>
                        <a:pt x="331400" y="34944"/>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FB141283-4EC0-FAFB-5C40-155C53DBD878}"/>
                    </a:ext>
                  </a:extLst>
                </p:cNvPr>
                <p:cNvSpPr/>
                <p:nvPr/>
              </p:nvSpPr>
              <p:spPr>
                <a:xfrm>
                  <a:off x="-668717" y="6407502"/>
                  <a:ext cx="159500" cy="56360"/>
                </a:xfrm>
                <a:custGeom>
                  <a:avLst/>
                  <a:gdLst>
                    <a:gd name="connsiteX0" fmla="*/ 141465 w 159500"/>
                    <a:gd name="connsiteY0" fmla="*/ 20290 h 56360"/>
                    <a:gd name="connsiteX1" fmla="*/ 104267 w 159500"/>
                    <a:gd name="connsiteY1" fmla="*/ 20290 h 56360"/>
                    <a:gd name="connsiteX2" fmla="*/ 104267 w 159500"/>
                    <a:gd name="connsiteY2" fmla="*/ 0 h 56360"/>
                    <a:gd name="connsiteX3" fmla="*/ 55233 w 159500"/>
                    <a:gd name="connsiteY3" fmla="*/ 0 h 56360"/>
                    <a:gd name="connsiteX4" fmla="*/ 55233 w 159500"/>
                    <a:gd name="connsiteY4" fmla="*/ 20290 h 56360"/>
                    <a:gd name="connsiteX5" fmla="*/ 18035 w 159500"/>
                    <a:gd name="connsiteY5" fmla="*/ 20290 h 56360"/>
                    <a:gd name="connsiteX6" fmla="*/ 0 w 159500"/>
                    <a:gd name="connsiteY6" fmla="*/ 38325 h 56360"/>
                    <a:gd name="connsiteX7" fmla="*/ 18035 w 159500"/>
                    <a:gd name="connsiteY7" fmla="*/ 56361 h 56360"/>
                    <a:gd name="connsiteX8" fmla="*/ 141465 w 159500"/>
                    <a:gd name="connsiteY8" fmla="*/ 56361 h 56360"/>
                    <a:gd name="connsiteX9" fmla="*/ 159501 w 159500"/>
                    <a:gd name="connsiteY9" fmla="*/ 38325 h 56360"/>
                    <a:gd name="connsiteX10" fmla="*/ 141465 w 159500"/>
                    <a:gd name="connsiteY10" fmla="*/ 20290 h 5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500" h="56360">
                      <a:moveTo>
                        <a:pt x="141465" y="20290"/>
                      </a:moveTo>
                      <a:lnTo>
                        <a:pt x="104267" y="20290"/>
                      </a:lnTo>
                      <a:lnTo>
                        <a:pt x="104267" y="0"/>
                      </a:lnTo>
                      <a:lnTo>
                        <a:pt x="55233" y="0"/>
                      </a:lnTo>
                      <a:lnTo>
                        <a:pt x="55233" y="20290"/>
                      </a:lnTo>
                      <a:lnTo>
                        <a:pt x="18035" y="20290"/>
                      </a:lnTo>
                      <a:cubicBezTo>
                        <a:pt x="7890" y="20290"/>
                        <a:pt x="0" y="28180"/>
                        <a:pt x="0" y="38325"/>
                      </a:cubicBezTo>
                      <a:cubicBezTo>
                        <a:pt x="0" y="48470"/>
                        <a:pt x="7890" y="56361"/>
                        <a:pt x="18035" y="56361"/>
                      </a:cubicBezTo>
                      <a:lnTo>
                        <a:pt x="141465" y="56361"/>
                      </a:lnTo>
                      <a:cubicBezTo>
                        <a:pt x="151610" y="56361"/>
                        <a:pt x="159501" y="48470"/>
                        <a:pt x="159501" y="38325"/>
                      </a:cubicBezTo>
                      <a:cubicBezTo>
                        <a:pt x="159501" y="28744"/>
                        <a:pt x="151610" y="20290"/>
                        <a:pt x="141465" y="20290"/>
                      </a:cubicBezTo>
                      <a:close/>
                    </a:path>
                  </a:pathLst>
                </a:custGeom>
                <a:solidFill>
                  <a:schemeClr val="bg2"/>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2198706C-DA8E-C713-BC15-BEDF46972F35}"/>
                    </a:ext>
                  </a:extLst>
                </p:cNvPr>
                <p:cNvSpPr/>
                <p:nvPr/>
              </p:nvSpPr>
              <p:spPr>
                <a:xfrm>
                  <a:off x="-608411" y="6215313"/>
                  <a:ext cx="11272" cy="112721"/>
                </a:xfrm>
                <a:custGeom>
                  <a:avLst/>
                  <a:gdLst>
                    <a:gd name="connsiteX0" fmla="*/ 0 w 11272"/>
                    <a:gd name="connsiteY0" fmla="*/ 0 h 112721"/>
                    <a:gd name="connsiteX1" fmla="*/ 11272 w 11272"/>
                    <a:gd name="connsiteY1" fmla="*/ 0 h 112721"/>
                    <a:gd name="connsiteX2" fmla="*/ 11272 w 11272"/>
                    <a:gd name="connsiteY2" fmla="*/ 112721 h 112721"/>
                    <a:gd name="connsiteX3" fmla="*/ 0 w 11272"/>
                    <a:gd name="connsiteY3" fmla="*/ 112721 h 112721"/>
                  </a:gdLst>
                  <a:ahLst/>
                  <a:cxnLst>
                    <a:cxn ang="0">
                      <a:pos x="connsiteX0" y="connsiteY0"/>
                    </a:cxn>
                    <a:cxn ang="0">
                      <a:pos x="connsiteX1" y="connsiteY1"/>
                    </a:cxn>
                    <a:cxn ang="0">
                      <a:pos x="connsiteX2" y="connsiteY2"/>
                    </a:cxn>
                    <a:cxn ang="0">
                      <a:pos x="connsiteX3" y="connsiteY3"/>
                    </a:cxn>
                  </a:cxnLst>
                  <a:rect l="l" t="t" r="r" b="b"/>
                  <a:pathLst>
                    <a:path w="11272" h="112721">
                      <a:moveTo>
                        <a:pt x="0" y="0"/>
                      </a:moveTo>
                      <a:lnTo>
                        <a:pt x="11272" y="0"/>
                      </a:lnTo>
                      <a:lnTo>
                        <a:pt x="11272" y="112721"/>
                      </a:lnTo>
                      <a:lnTo>
                        <a:pt x="0" y="112721"/>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1" name="Group 450">
                <a:extLst>
                  <a:ext uri="{FF2B5EF4-FFF2-40B4-BE49-F238E27FC236}">
                    <a16:creationId xmlns:a16="http://schemas.microsoft.com/office/drawing/2014/main" id="{262955BE-8A38-6949-0BFE-2FDF9C6C4288}"/>
                  </a:ext>
                </a:extLst>
              </p:cNvPr>
              <p:cNvGrpSpPr>
                <a:grpSpLocks/>
              </p:cNvGrpSpPr>
              <p:nvPr/>
            </p:nvGrpSpPr>
            <p:grpSpPr>
              <a:xfrm>
                <a:off x="10014013" y="5122507"/>
                <a:ext cx="218581" cy="218584"/>
                <a:chOff x="-804129" y="2787941"/>
                <a:chExt cx="480430" cy="480419"/>
              </a:xfrm>
            </p:grpSpPr>
            <p:sp>
              <p:nvSpPr>
                <p:cNvPr id="452" name="Freeform: Shape 451">
                  <a:extLst>
                    <a:ext uri="{FF2B5EF4-FFF2-40B4-BE49-F238E27FC236}">
                      <a16:creationId xmlns:a16="http://schemas.microsoft.com/office/drawing/2014/main" id="{D4CE1C42-BED9-1FE8-E95B-2A68B4687B0A}"/>
                    </a:ext>
                  </a:extLst>
                </p:cNvPr>
                <p:cNvSpPr/>
                <p:nvPr/>
              </p:nvSpPr>
              <p:spPr>
                <a:xfrm>
                  <a:off x="-804129" y="2933376"/>
                  <a:ext cx="395971" cy="334984"/>
                </a:xfrm>
                <a:custGeom>
                  <a:avLst/>
                  <a:gdLst>
                    <a:gd name="connsiteX0" fmla="*/ 197986 w 395971"/>
                    <a:gd name="connsiteY0" fmla="*/ 0 h 334984"/>
                    <a:gd name="connsiteX1" fmla="*/ 1 w 395971"/>
                    <a:gd name="connsiteY1" fmla="*/ 166561 h 334984"/>
                    <a:gd name="connsiteX2" fmla="*/ 40356 w 395971"/>
                    <a:gd name="connsiteY2" fmla="*/ 269503 h 334984"/>
                    <a:gd name="connsiteX3" fmla="*/ 3478 w 395971"/>
                    <a:gd name="connsiteY3" fmla="*/ 311645 h 334984"/>
                    <a:gd name="connsiteX4" fmla="*/ 1266 w 395971"/>
                    <a:gd name="connsiteY4" fmla="*/ 326723 h 334984"/>
                    <a:gd name="connsiteX5" fmla="*/ 14076 w 395971"/>
                    <a:gd name="connsiteY5" fmla="*/ 334985 h 334984"/>
                    <a:gd name="connsiteX6" fmla="*/ 212061 w 395971"/>
                    <a:gd name="connsiteY6" fmla="*/ 334985 h 334984"/>
                    <a:gd name="connsiteX7" fmla="*/ 395971 w 395971"/>
                    <a:gd name="connsiteY7" fmla="*/ 166561 h 334984"/>
                    <a:gd name="connsiteX8" fmla="*/ 197986 w 395971"/>
                    <a:gd name="connsiteY8" fmla="*/ 0 h 334984"/>
                    <a:gd name="connsiteX9" fmla="*/ 112599 w 395971"/>
                    <a:gd name="connsiteY9" fmla="*/ 192360 h 334984"/>
                    <a:gd name="connsiteX10" fmla="*/ 84450 w 395971"/>
                    <a:gd name="connsiteY10" fmla="*/ 164210 h 334984"/>
                    <a:gd name="connsiteX11" fmla="*/ 112599 w 395971"/>
                    <a:gd name="connsiteY11" fmla="*/ 136061 h 334984"/>
                    <a:gd name="connsiteX12" fmla="*/ 140748 w 395971"/>
                    <a:gd name="connsiteY12" fmla="*/ 164210 h 334984"/>
                    <a:gd name="connsiteX13" fmla="*/ 112599 w 395971"/>
                    <a:gd name="connsiteY13" fmla="*/ 192360 h 334984"/>
                    <a:gd name="connsiteX14" fmla="*/ 197986 w 395971"/>
                    <a:gd name="connsiteY14" fmla="*/ 192360 h 334984"/>
                    <a:gd name="connsiteX15" fmla="*/ 169837 w 395971"/>
                    <a:gd name="connsiteY15" fmla="*/ 164210 h 334984"/>
                    <a:gd name="connsiteX16" fmla="*/ 197986 w 395971"/>
                    <a:gd name="connsiteY16" fmla="*/ 136061 h 334984"/>
                    <a:gd name="connsiteX17" fmla="*/ 226135 w 395971"/>
                    <a:gd name="connsiteY17" fmla="*/ 164210 h 334984"/>
                    <a:gd name="connsiteX18" fmla="*/ 197986 w 395971"/>
                    <a:gd name="connsiteY18" fmla="*/ 192360 h 334984"/>
                    <a:gd name="connsiteX19" fmla="*/ 283373 w 395971"/>
                    <a:gd name="connsiteY19" fmla="*/ 192360 h 334984"/>
                    <a:gd name="connsiteX20" fmla="*/ 255224 w 395971"/>
                    <a:gd name="connsiteY20" fmla="*/ 164210 h 334984"/>
                    <a:gd name="connsiteX21" fmla="*/ 283373 w 395971"/>
                    <a:gd name="connsiteY21" fmla="*/ 136061 h 334984"/>
                    <a:gd name="connsiteX22" fmla="*/ 311522 w 395971"/>
                    <a:gd name="connsiteY22" fmla="*/ 164210 h 334984"/>
                    <a:gd name="connsiteX23" fmla="*/ 283373 w 395971"/>
                    <a:gd name="connsiteY23" fmla="*/ 192360 h 33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5971" h="334984">
                      <a:moveTo>
                        <a:pt x="197986" y="0"/>
                      </a:moveTo>
                      <a:cubicBezTo>
                        <a:pt x="89333" y="0"/>
                        <a:pt x="1" y="74717"/>
                        <a:pt x="1" y="166561"/>
                      </a:cubicBezTo>
                      <a:cubicBezTo>
                        <a:pt x="1" y="203274"/>
                        <a:pt x="14241" y="240585"/>
                        <a:pt x="40356" y="269503"/>
                      </a:cubicBezTo>
                      <a:lnTo>
                        <a:pt x="3478" y="311645"/>
                      </a:lnTo>
                      <a:cubicBezTo>
                        <a:pt x="-150" y="315796"/>
                        <a:pt x="-1030" y="321693"/>
                        <a:pt x="1266" y="326723"/>
                      </a:cubicBezTo>
                      <a:cubicBezTo>
                        <a:pt x="3548" y="331754"/>
                        <a:pt x="8551" y="334985"/>
                        <a:pt x="14076" y="334985"/>
                      </a:cubicBezTo>
                      <a:lnTo>
                        <a:pt x="212061" y="334985"/>
                      </a:lnTo>
                      <a:cubicBezTo>
                        <a:pt x="292284" y="334985"/>
                        <a:pt x="395971" y="265904"/>
                        <a:pt x="395971" y="166561"/>
                      </a:cubicBezTo>
                      <a:cubicBezTo>
                        <a:pt x="395971" y="74717"/>
                        <a:pt x="306639" y="0"/>
                        <a:pt x="197986" y="0"/>
                      </a:cubicBezTo>
                      <a:close/>
                      <a:moveTo>
                        <a:pt x="112599" y="192360"/>
                      </a:moveTo>
                      <a:cubicBezTo>
                        <a:pt x="97081" y="192360"/>
                        <a:pt x="84450" y="179728"/>
                        <a:pt x="84450" y="164210"/>
                      </a:cubicBezTo>
                      <a:cubicBezTo>
                        <a:pt x="84450" y="148692"/>
                        <a:pt x="97082" y="136061"/>
                        <a:pt x="112599" y="136061"/>
                      </a:cubicBezTo>
                      <a:cubicBezTo>
                        <a:pt x="128116" y="136061"/>
                        <a:pt x="140748" y="148693"/>
                        <a:pt x="140748" y="164210"/>
                      </a:cubicBezTo>
                      <a:cubicBezTo>
                        <a:pt x="140749" y="179728"/>
                        <a:pt x="128117" y="192360"/>
                        <a:pt x="112599" y="192360"/>
                      </a:cubicBezTo>
                      <a:close/>
                      <a:moveTo>
                        <a:pt x="197986" y="192360"/>
                      </a:moveTo>
                      <a:cubicBezTo>
                        <a:pt x="182468" y="192360"/>
                        <a:pt x="169837" y="179728"/>
                        <a:pt x="169837" y="164210"/>
                      </a:cubicBezTo>
                      <a:cubicBezTo>
                        <a:pt x="169837" y="148692"/>
                        <a:pt x="182469" y="136061"/>
                        <a:pt x="197986" y="136061"/>
                      </a:cubicBezTo>
                      <a:cubicBezTo>
                        <a:pt x="213503" y="136061"/>
                        <a:pt x="226135" y="148693"/>
                        <a:pt x="226135" y="164210"/>
                      </a:cubicBezTo>
                      <a:cubicBezTo>
                        <a:pt x="226135" y="179728"/>
                        <a:pt x="213504" y="192360"/>
                        <a:pt x="197986" y="192360"/>
                      </a:cubicBezTo>
                      <a:close/>
                      <a:moveTo>
                        <a:pt x="283373" y="192360"/>
                      </a:moveTo>
                      <a:cubicBezTo>
                        <a:pt x="267855" y="192360"/>
                        <a:pt x="255224" y="179728"/>
                        <a:pt x="255224" y="164210"/>
                      </a:cubicBezTo>
                      <a:cubicBezTo>
                        <a:pt x="255224" y="148692"/>
                        <a:pt x="267856" y="136061"/>
                        <a:pt x="283373" y="136061"/>
                      </a:cubicBezTo>
                      <a:cubicBezTo>
                        <a:pt x="298890" y="136061"/>
                        <a:pt x="311522" y="148693"/>
                        <a:pt x="311522" y="164210"/>
                      </a:cubicBezTo>
                      <a:cubicBezTo>
                        <a:pt x="311522" y="179728"/>
                        <a:pt x="298891" y="192360"/>
                        <a:pt x="283373" y="192360"/>
                      </a:cubicBezTo>
                      <a:close/>
                    </a:path>
                  </a:pathLst>
                </a:custGeom>
                <a:solidFill>
                  <a:schemeClr val="bg1">
                    <a:lumMod val="65000"/>
                  </a:schemeClr>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FBC92066-0840-6238-22DA-92A59C8F0B53}"/>
                    </a:ext>
                  </a:extLst>
                </p:cNvPr>
                <p:cNvSpPr/>
                <p:nvPr/>
              </p:nvSpPr>
              <p:spPr>
                <a:xfrm>
                  <a:off x="-689104" y="2787941"/>
                  <a:ext cx="365405" cy="309644"/>
                </a:xfrm>
                <a:custGeom>
                  <a:avLst/>
                  <a:gdLst>
                    <a:gd name="connsiteX0" fmla="*/ 362000 w 365405"/>
                    <a:gd name="connsiteY0" fmla="*/ 286402 h 309644"/>
                    <a:gd name="connsiteX1" fmla="*/ 328862 w 365405"/>
                    <a:gd name="connsiteY1" fmla="*/ 247738 h 309644"/>
                    <a:gd name="connsiteX2" fmla="*/ 365396 w 365405"/>
                    <a:gd name="connsiteY2" fmla="*/ 154822 h 309644"/>
                    <a:gd name="connsiteX3" fmla="*/ 182424 w 365405"/>
                    <a:gd name="connsiteY3" fmla="*/ 0 h 309644"/>
                    <a:gd name="connsiteX4" fmla="*/ 0 w 365405"/>
                    <a:gd name="connsiteY4" fmla="*/ 130851 h 309644"/>
                    <a:gd name="connsiteX5" fmla="*/ 82962 w 365405"/>
                    <a:gd name="connsiteY5" fmla="*/ 117285 h 309644"/>
                    <a:gd name="connsiteX6" fmla="*/ 308960 w 365405"/>
                    <a:gd name="connsiteY6" fmla="*/ 309645 h 309644"/>
                    <a:gd name="connsiteX7" fmla="*/ 351321 w 365405"/>
                    <a:gd name="connsiteY7" fmla="*/ 309645 h 309644"/>
                    <a:gd name="connsiteX8" fmla="*/ 362000 w 365405"/>
                    <a:gd name="connsiteY8" fmla="*/ 286402 h 30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405" h="309644">
                      <a:moveTo>
                        <a:pt x="362000" y="286402"/>
                      </a:moveTo>
                      <a:lnTo>
                        <a:pt x="328862" y="247738"/>
                      </a:lnTo>
                      <a:cubicBezTo>
                        <a:pt x="352516" y="221046"/>
                        <a:pt x="365396" y="188497"/>
                        <a:pt x="365396" y="154822"/>
                      </a:cubicBezTo>
                      <a:cubicBezTo>
                        <a:pt x="365395" y="69453"/>
                        <a:pt x="283311" y="0"/>
                        <a:pt x="182424" y="0"/>
                      </a:cubicBezTo>
                      <a:cubicBezTo>
                        <a:pt x="91193" y="0"/>
                        <a:pt x="13686" y="56853"/>
                        <a:pt x="0" y="130851"/>
                      </a:cubicBezTo>
                      <a:cubicBezTo>
                        <a:pt x="25455" y="122202"/>
                        <a:pt x="54002" y="117285"/>
                        <a:pt x="82962" y="117285"/>
                      </a:cubicBezTo>
                      <a:cubicBezTo>
                        <a:pt x="206216" y="117285"/>
                        <a:pt x="307480" y="203373"/>
                        <a:pt x="308960" y="309645"/>
                      </a:cubicBezTo>
                      <a:lnTo>
                        <a:pt x="351321" y="309645"/>
                      </a:lnTo>
                      <a:cubicBezTo>
                        <a:pt x="363344" y="309646"/>
                        <a:pt x="369801" y="295488"/>
                        <a:pt x="362000" y="286402"/>
                      </a:cubicBezTo>
                      <a:close/>
                    </a:path>
                  </a:pathLst>
                </a:custGeom>
                <a:solidFill>
                  <a:schemeClr val="bg2"/>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6" name="Group 455">
                <a:extLst>
                  <a:ext uri="{FF2B5EF4-FFF2-40B4-BE49-F238E27FC236}">
                    <a16:creationId xmlns:a16="http://schemas.microsoft.com/office/drawing/2014/main" id="{60340212-01F3-50A7-B23E-69344DBC2C41}"/>
                  </a:ext>
                </a:extLst>
              </p:cNvPr>
              <p:cNvGrpSpPr>
                <a:grpSpLocks/>
              </p:cNvGrpSpPr>
              <p:nvPr/>
            </p:nvGrpSpPr>
            <p:grpSpPr>
              <a:xfrm>
                <a:off x="10048806" y="2387443"/>
                <a:ext cx="148994" cy="148996"/>
                <a:chOff x="-647301" y="2400066"/>
                <a:chExt cx="251524" cy="251525"/>
              </a:xfrm>
            </p:grpSpPr>
            <p:sp>
              <p:nvSpPr>
                <p:cNvPr id="457" name="Freeform: Shape 456">
                  <a:extLst>
                    <a:ext uri="{FF2B5EF4-FFF2-40B4-BE49-F238E27FC236}">
                      <a16:creationId xmlns:a16="http://schemas.microsoft.com/office/drawing/2014/main" id="{893637DD-6D4C-61D0-F012-04654BFBDF29}"/>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8" name="Freeform: Shape 457">
                  <a:extLst>
                    <a:ext uri="{FF2B5EF4-FFF2-40B4-BE49-F238E27FC236}">
                      <a16:creationId xmlns:a16="http://schemas.microsoft.com/office/drawing/2014/main" id="{217C1DF1-00F9-D73D-026A-A1F39366B529}"/>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9" name="Freeform: Shape 458">
                  <a:extLst>
                    <a:ext uri="{FF2B5EF4-FFF2-40B4-BE49-F238E27FC236}">
                      <a16:creationId xmlns:a16="http://schemas.microsoft.com/office/drawing/2014/main" id="{87AA7A27-B1B7-7056-5E83-1AD65FDC324F}"/>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0" name="Freeform: Shape 459">
                  <a:extLst>
                    <a:ext uri="{FF2B5EF4-FFF2-40B4-BE49-F238E27FC236}">
                      <a16:creationId xmlns:a16="http://schemas.microsoft.com/office/drawing/2014/main" id="{83564642-DBA7-9251-87C7-C2B8F51FC21D}"/>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77" name="Picture 276">
                <a:extLst>
                  <a:ext uri="{FF2B5EF4-FFF2-40B4-BE49-F238E27FC236}">
                    <a16:creationId xmlns:a16="http://schemas.microsoft.com/office/drawing/2014/main" id="{E1FE2A6E-C7D2-4D19-B2E6-CB4D07BAB8BE}"/>
                  </a:ext>
                  <a:ext uri="{C183D7F6-B498-43B3-948B-1728B52AA6E4}">
                    <adec:decorative xmlns:adec="http://schemas.microsoft.com/office/drawing/2017/decorative" val="1"/>
                  </a:ext>
                </a:extLst>
              </p:cNvPr>
              <p:cNvPicPr>
                <a:picLocks noChangeAspect="1"/>
              </p:cNvPicPr>
              <p:nvPr/>
            </p:nvPicPr>
            <p:blipFill rotWithShape="1">
              <a:blip r:embed="rId9" cstate="screen">
                <a:extLst>
                  <a:ext uri="{28A0092B-C50C-407E-A947-70E740481C1C}">
                    <a14:useLocalDpi xmlns:a14="http://schemas.microsoft.com/office/drawing/2010/main"/>
                  </a:ext>
                </a:extLst>
              </a:blip>
              <a:stretch/>
            </p:blipFill>
            <p:spPr>
              <a:xfrm>
                <a:off x="9940449" y="2740730"/>
                <a:ext cx="365708" cy="365708"/>
              </a:xfrm>
              <a:prstGeom prst="rect">
                <a:avLst/>
              </a:prstGeom>
            </p:spPr>
          </p:pic>
          <p:grpSp>
            <p:nvGrpSpPr>
              <p:cNvPr id="472" name="Group 471">
                <a:extLst>
                  <a:ext uri="{FF2B5EF4-FFF2-40B4-BE49-F238E27FC236}">
                    <a16:creationId xmlns:a16="http://schemas.microsoft.com/office/drawing/2014/main" id="{0B65AFFD-4BBA-EE49-7D48-C36ABFF22920}"/>
                  </a:ext>
                </a:extLst>
              </p:cNvPr>
              <p:cNvGrpSpPr>
                <a:grpSpLocks/>
              </p:cNvGrpSpPr>
              <p:nvPr/>
            </p:nvGrpSpPr>
            <p:grpSpPr>
              <a:xfrm>
                <a:off x="10046373" y="3747338"/>
                <a:ext cx="153860" cy="199064"/>
                <a:chOff x="5710833" y="6480870"/>
                <a:chExt cx="361079" cy="467163"/>
              </a:xfrm>
            </p:grpSpPr>
            <p:sp>
              <p:nvSpPr>
                <p:cNvPr id="473" name="Freeform: Shape 472">
                  <a:extLst>
                    <a:ext uri="{FF2B5EF4-FFF2-40B4-BE49-F238E27FC236}">
                      <a16:creationId xmlns:a16="http://schemas.microsoft.com/office/drawing/2014/main" id="{2EB8E7B6-EC8F-25FB-F47A-477537E7843E}"/>
                    </a:ext>
                  </a:extLst>
                </p:cNvPr>
                <p:cNvSpPr/>
                <p:nvPr/>
              </p:nvSpPr>
              <p:spPr>
                <a:xfrm>
                  <a:off x="5710833" y="6527831"/>
                  <a:ext cx="361079" cy="420202"/>
                </a:xfrm>
                <a:custGeom>
                  <a:avLst/>
                  <a:gdLst>
                    <a:gd name="connsiteX0" fmla="*/ 358240 w 361079"/>
                    <a:gd name="connsiteY0" fmla="*/ 334976 h 420202"/>
                    <a:gd name="connsiteX1" fmla="*/ 276414 w 361079"/>
                    <a:gd name="connsiteY1" fmla="*/ 271333 h 420202"/>
                    <a:gd name="connsiteX2" fmla="*/ 228685 w 361079"/>
                    <a:gd name="connsiteY2" fmla="*/ 242935 h 420202"/>
                    <a:gd name="connsiteX3" fmla="*/ 228623 w 361079"/>
                    <a:gd name="connsiteY3" fmla="*/ 227908 h 420202"/>
                    <a:gd name="connsiteX4" fmla="*/ 223136 w 361079"/>
                    <a:gd name="connsiteY4" fmla="*/ 228453 h 420202"/>
                    <a:gd name="connsiteX5" fmla="*/ 203780 w 361079"/>
                    <a:gd name="connsiteY5" fmla="*/ 228453 h 420202"/>
                    <a:gd name="connsiteX6" fmla="*/ 175771 w 361079"/>
                    <a:gd name="connsiteY6" fmla="*/ 200438 h 420202"/>
                    <a:gd name="connsiteX7" fmla="*/ 203780 w 361079"/>
                    <a:gd name="connsiteY7" fmla="*/ 172461 h 420202"/>
                    <a:gd name="connsiteX8" fmla="*/ 223136 w 361079"/>
                    <a:gd name="connsiteY8" fmla="*/ 172461 h 420202"/>
                    <a:gd name="connsiteX9" fmla="*/ 240484 w 361079"/>
                    <a:gd name="connsiteY9" fmla="*/ 178487 h 420202"/>
                    <a:gd name="connsiteX10" fmla="*/ 261013 w 361079"/>
                    <a:gd name="connsiteY10" fmla="*/ 173992 h 420202"/>
                    <a:gd name="connsiteX11" fmla="*/ 277561 w 361079"/>
                    <a:gd name="connsiteY11" fmla="*/ 116790 h 420202"/>
                    <a:gd name="connsiteX12" fmla="*/ 167336 w 361079"/>
                    <a:gd name="connsiteY12" fmla="*/ 882 h 420202"/>
                    <a:gd name="connsiteX13" fmla="*/ 84373 w 361079"/>
                    <a:gd name="connsiteY13" fmla="*/ 91771 h 420202"/>
                    <a:gd name="connsiteX14" fmla="*/ 118461 w 361079"/>
                    <a:gd name="connsiteY14" fmla="*/ 203153 h 420202"/>
                    <a:gd name="connsiteX15" fmla="*/ 134375 w 361079"/>
                    <a:gd name="connsiteY15" fmla="*/ 236104 h 420202"/>
                    <a:gd name="connsiteX16" fmla="*/ 102562 w 361079"/>
                    <a:gd name="connsiteY16" fmla="*/ 262249 h 420202"/>
                    <a:gd name="connsiteX17" fmla="*/ 63932 w 361079"/>
                    <a:gd name="connsiteY17" fmla="*/ 281564 h 420202"/>
                    <a:gd name="connsiteX18" fmla="*/ 2568 w 361079"/>
                    <a:gd name="connsiteY18" fmla="*/ 337245 h 420202"/>
                    <a:gd name="connsiteX19" fmla="*/ 76432 w 361079"/>
                    <a:gd name="connsiteY19" fmla="*/ 413392 h 420202"/>
                    <a:gd name="connsiteX20" fmla="*/ 180967 w 361079"/>
                    <a:gd name="connsiteY20" fmla="*/ 420202 h 420202"/>
                    <a:gd name="connsiteX21" fmla="*/ 358240 w 361079"/>
                    <a:gd name="connsiteY21" fmla="*/ 374753 h 420202"/>
                    <a:gd name="connsiteX22" fmla="*/ 358240 w 361079"/>
                    <a:gd name="connsiteY22" fmla="*/ 334976 h 42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1079" h="420202">
                      <a:moveTo>
                        <a:pt x="358240" y="334976"/>
                      </a:moveTo>
                      <a:cubicBezTo>
                        <a:pt x="347786" y="303863"/>
                        <a:pt x="306120" y="284388"/>
                        <a:pt x="276414" y="271333"/>
                      </a:cubicBezTo>
                      <a:cubicBezTo>
                        <a:pt x="264776" y="266236"/>
                        <a:pt x="232558" y="257588"/>
                        <a:pt x="228685" y="242935"/>
                      </a:cubicBezTo>
                      <a:cubicBezTo>
                        <a:pt x="227299" y="237656"/>
                        <a:pt x="227486" y="232678"/>
                        <a:pt x="228623" y="227908"/>
                      </a:cubicBezTo>
                      <a:cubicBezTo>
                        <a:pt x="226832" y="228250"/>
                        <a:pt x="225015" y="228453"/>
                        <a:pt x="223136" y="228453"/>
                      </a:cubicBezTo>
                      <a:lnTo>
                        <a:pt x="203780" y="228453"/>
                      </a:lnTo>
                      <a:cubicBezTo>
                        <a:pt x="188328" y="228453"/>
                        <a:pt x="175771" y="215881"/>
                        <a:pt x="175771" y="200438"/>
                      </a:cubicBezTo>
                      <a:cubicBezTo>
                        <a:pt x="175771" y="185007"/>
                        <a:pt x="188333" y="172461"/>
                        <a:pt x="203780" y="172461"/>
                      </a:cubicBezTo>
                      <a:lnTo>
                        <a:pt x="223136" y="172461"/>
                      </a:lnTo>
                      <a:cubicBezTo>
                        <a:pt x="229531" y="172461"/>
                        <a:pt x="235594" y="174625"/>
                        <a:pt x="240484" y="178487"/>
                      </a:cubicBezTo>
                      <a:cubicBezTo>
                        <a:pt x="247652" y="177532"/>
                        <a:pt x="254566" y="176001"/>
                        <a:pt x="261013" y="173992"/>
                      </a:cubicBezTo>
                      <a:cubicBezTo>
                        <a:pt x="269479" y="156255"/>
                        <a:pt x="276082" y="135046"/>
                        <a:pt x="277561" y="116790"/>
                      </a:cubicBezTo>
                      <a:cubicBezTo>
                        <a:pt x="283878" y="38681"/>
                        <a:pt x="235994" y="-7018"/>
                        <a:pt x="167336" y="882"/>
                      </a:cubicBezTo>
                      <a:cubicBezTo>
                        <a:pt x="117417" y="6628"/>
                        <a:pt x="87597" y="43851"/>
                        <a:pt x="84373" y="91771"/>
                      </a:cubicBezTo>
                      <a:cubicBezTo>
                        <a:pt x="81114" y="140616"/>
                        <a:pt x="99224" y="176691"/>
                        <a:pt x="118461" y="203153"/>
                      </a:cubicBezTo>
                      <a:cubicBezTo>
                        <a:pt x="126885" y="214723"/>
                        <a:pt x="135735" y="222162"/>
                        <a:pt x="134375" y="236104"/>
                      </a:cubicBezTo>
                      <a:cubicBezTo>
                        <a:pt x="132797" y="252589"/>
                        <a:pt x="115170" y="257183"/>
                        <a:pt x="102562" y="262249"/>
                      </a:cubicBezTo>
                      <a:cubicBezTo>
                        <a:pt x="87623" y="268250"/>
                        <a:pt x="71532" y="277354"/>
                        <a:pt x="63932" y="281564"/>
                      </a:cubicBezTo>
                      <a:cubicBezTo>
                        <a:pt x="37756" y="296020"/>
                        <a:pt x="9025" y="313430"/>
                        <a:pt x="2568" y="337245"/>
                      </a:cubicBezTo>
                      <a:cubicBezTo>
                        <a:pt x="-11732" y="390024"/>
                        <a:pt x="36562" y="406011"/>
                        <a:pt x="76432" y="413392"/>
                      </a:cubicBezTo>
                      <a:cubicBezTo>
                        <a:pt x="110649" y="419704"/>
                        <a:pt x="149231" y="420202"/>
                        <a:pt x="180967" y="420202"/>
                      </a:cubicBezTo>
                      <a:cubicBezTo>
                        <a:pt x="238371" y="420202"/>
                        <a:pt x="341593" y="417903"/>
                        <a:pt x="358240" y="374753"/>
                      </a:cubicBezTo>
                      <a:cubicBezTo>
                        <a:pt x="362974" y="362508"/>
                        <a:pt x="360944" y="342996"/>
                        <a:pt x="358240" y="334976"/>
                      </a:cubicBezTo>
                      <a:close/>
                    </a:path>
                  </a:pathLst>
                </a:custGeom>
                <a:solidFill>
                  <a:schemeClr val="bg1">
                    <a:lumMod val="65000"/>
                  </a:schemeClr>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C45AB288-A0F6-7D0C-2673-215BEA207AC0}"/>
                    </a:ext>
                  </a:extLst>
                </p:cNvPr>
                <p:cNvSpPr/>
                <p:nvPr/>
              </p:nvSpPr>
              <p:spPr>
                <a:xfrm>
                  <a:off x="5730328" y="6480870"/>
                  <a:ext cx="322088" cy="262016"/>
                </a:xfrm>
                <a:custGeom>
                  <a:avLst/>
                  <a:gdLst>
                    <a:gd name="connsiteX0" fmla="*/ 215892 w 322088"/>
                    <a:gd name="connsiteY0" fmla="*/ 239514 h 262016"/>
                    <a:gd name="connsiteX1" fmla="*/ 203652 w 322088"/>
                    <a:gd name="connsiteY1" fmla="*/ 232855 h 262016"/>
                    <a:gd name="connsiteX2" fmla="*/ 184296 w 322088"/>
                    <a:gd name="connsiteY2" fmla="*/ 232855 h 262016"/>
                    <a:gd name="connsiteX3" fmla="*/ 169705 w 322088"/>
                    <a:gd name="connsiteY3" fmla="*/ 247415 h 262016"/>
                    <a:gd name="connsiteX4" fmla="*/ 184296 w 322088"/>
                    <a:gd name="connsiteY4" fmla="*/ 262016 h 262016"/>
                    <a:gd name="connsiteX5" fmla="*/ 203652 w 322088"/>
                    <a:gd name="connsiteY5" fmla="*/ 262016 h 262016"/>
                    <a:gd name="connsiteX6" fmla="*/ 216520 w 322088"/>
                    <a:gd name="connsiteY6" fmla="*/ 254131 h 262016"/>
                    <a:gd name="connsiteX7" fmla="*/ 283454 w 322088"/>
                    <a:gd name="connsiteY7" fmla="*/ 231593 h 262016"/>
                    <a:gd name="connsiteX8" fmla="*/ 296539 w 322088"/>
                    <a:gd name="connsiteY8" fmla="*/ 235461 h 262016"/>
                    <a:gd name="connsiteX9" fmla="*/ 297754 w 322088"/>
                    <a:gd name="connsiteY9" fmla="*/ 235461 h 262016"/>
                    <a:gd name="connsiteX10" fmla="*/ 322088 w 322088"/>
                    <a:gd name="connsiteY10" fmla="*/ 211101 h 262016"/>
                    <a:gd name="connsiteX11" fmla="*/ 322088 w 322088"/>
                    <a:gd name="connsiteY11" fmla="*/ 162474 h 262016"/>
                    <a:gd name="connsiteX12" fmla="*/ 308219 w 322088"/>
                    <a:gd name="connsiteY12" fmla="*/ 140549 h 262016"/>
                    <a:gd name="connsiteX13" fmla="*/ 161047 w 322088"/>
                    <a:gd name="connsiteY13" fmla="*/ 0 h 262016"/>
                    <a:gd name="connsiteX14" fmla="*/ 13880 w 322088"/>
                    <a:gd name="connsiteY14" fmla="*/ 140549 h 262016"/>
                    <a:gd name="connsiteX15" fmla="*/ 0 w 322088"/>
                    <a:gd name="connsiteY15" fmla="*/ 162474 h 262016"/>
                    <a:gd name="connsiteX16" fmla="*/ 0 w 322088"/>
                    <a:gd name="connsiteY16" fmla="*/ 211101 h 262016"/>
                    <a:gd name="connsiteX17" fmla="*/ 24313 w 322088"/>
                    <a:gd name="connsiteY17" fmla="*/ 235461 h 262016"/>
                    <a:gd name="connsiteX18" fmla="*/ 25543 w 322088"/>
                    <a:gd name="connsiteY18" fmla="*/ 235461 h 262016"/>
                    <a:gd name="connsiteX19" fmla="*/ 49872 w 322088"/>
                    <a:gd name="connsiteY19" fmla="*/ 211101 h 262016"/>
                    <a:gd name="connsiteX20" fmla="*/ 49872 w 322088"/>
                    <a:gd name="connsiteY20" fmla="*/ 162474 h 262016"/>
                    <a:gd name="connsiteX21" fmla="*/ 36335 w 322088"/>
                    <a:gd name="connsiteY21" fmla="*/ 140715 h 262016"/>
                    <a:gd name="connsiteX22" fmla="*/ 161047 w 322088"/>
                    <a:gd name="connsiteY22" fmla="*/ 22481 h 262016"/>
                    <a:gd name="connsiteX23" fmla="*/ 285743 w 322088"/>
                    <a:gd name="connsiteY23" fmla="*/ 140715 h 262016"/>
                    <a:gd name="connsiteX24" fmla="*/ 272221 w 322088"/>
                    <a:gd name="connsiteY24" fmla="*/ 162474 h 262016"/>
                    <a:gd name="connsiteX25" fmla="*/ 272221 w 322088"/>
                    <a:gd name="connsiteY25" fmla="*/ 211101 h 262016"/>
                    <a:gd name="connsiteX26" fmla="*/ 273955 w 322088"/>
                    <a:gd name="connsiteY26" fmla="*/ 220143 h 262016"/>
                    <a:gd name="connsiteX27" fmla="*/ 215892 w 322088"/>
                    <a:gd name="connsiteY27" fmla="*/ 239514 h 26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2088" h="262016">
                      <a:moveTo>
                        <a:pt x="215892" y="239514"/>
                      </a:moveTo>
                      <a:cubicBezTo>
                        <a:pt x="213265" y="235512"/>
                        <a:pt x="208775" y="232855"/>
                        <a:pt x="203652" y="232855"/>
                      </a:cubicBezTo>
                      <a:lnTo>
                        <a:pt x="184296" y="232855"/>
                      </a:lnTo>
                      <a:cubicBezTo>
                        <a:pt x="176219" y="232855"/>
                        <a:pt x="169705" y="239380"/>
                        <a:pt x="169705" y="247415"/>
                      </a:cubicBezTo>
                      <a:cubicBezTo>
                        <a:pt x="169705" y="255481"/>
                        <a:pt x="176219" y="262016"/>
                        <a:pt x="184296" y="262016"/>
                      </a:cubicBezTo>
                      <a:lnTo>
                        <a:pt x="203652" y="262016"/>
                      </a:lnTo>
                      <a:cubicBezTo>
                        <a:pt x="209305" y="262016"/>
                        <a:pt x="214101" y="258793"/>
                        <a:pt x="216520" y="254131"/>
                      </a:cubicBezTo>
                      <a:cubicBezTo>
                        <a:pt x="243506" y="252008"/>
                        <a:pt x="266978" y="243766"/>
                        <a:pt x="283454" y="231593"/>
                      </a:cubicBezTo>
                      <a:cubicBezTo>
                        <a:pt x="287238" y="234033"/>
                        <a:pt x="291712" y="235461"/>
                        <a:pt x="296539" y="235461"/>
                      </a:cubicBezTo>
                      <a:lnTo>
                        <a:pt x="297754" y="235461"/>
                      </a:lnTo>
                      <a:cubicBezTo>
                        <a:pt x="311208" y="235461"/>
                        <a:pt x="322088" y="224570"/>
                        <a:pt x="322088" y="211101"/>
                      </a:cubicBezTo>
                      <a:lnTo>
                        <a:pt x="322088" y="162474"/>
                      </a:lnTo>
                      <a:cubicBezTo>
                        <a:pt x="322088" y="152788"/>
                        <a:pt x="316410" y="144431"/>
                        <a:pt x="308219" y="140549"/>
                      </a:cubicBezTo>
                      <a:cubicBezTo>
                        <a:pt x="304647" y="62465"/>
                        <a:pt x="240008" y="0"/>
                        <a:pt x="161047" y="0"/>
                      </a:cubicBezTo>
                      <a:cubicBezTo>
                        <a:pt x="82086" y="0"/>
                        <a:pt x="17436" y="62465"/>
                        <a:pt x="13880" y="140549"/>
                      </a:cubicBezTo>
                      <a:cubicBezTo>
                        <a:pt x="5673" y="144436"/>
                        <a:pt x="0" y="152788"/>
                        <a:pt x="0" y="162474"/>
                      </a:cubicBezTo>
                      <a:lnTo>
                        <a:pt x="0" y="211101"/>
                      </a:lnTo>
                      <a:cubicBezTo>
                        <a:pt x="0" y="224570"/>
                        <a:pt x="10890" y="235461"/>
                        <a:pt x="24313" y="235461"/>
                      </a:cubicBezTo>
                      <a:lnTo>
                        <a:pt x="25543" y="235461"/>
                      </a:lnTo>
                      <a:cubicBezTo>
                        <a:pt x="38977" y="235461"/>
                        <a:pt x="49872" y="224570"/>
                        <a:pt x="49872" y="211101"/>
                      </a:cubicBezTo>
                      <a:lnTo>
                        <a:pt x="49872" y="162474"/>
                      </a:lnTo>
                      <a:cubicBezTo>
                        <a:pt x="49872" y="152928"/>
                        <a:pt x="44355" y="144696"/>
                        <a:pt x="36335" y="140715"/>
                      </a:cubicBezTo>
                      <a:cubicBezTo>
                        <a:pt x="39807" y="74923"/>
                        <a:pt x="94403" y="22481"/>
                        <a:pt x="161047" y="22481"/>
                      </a:cubicBezTo>
                      <a:cubicBezTo>
                        <a:pt x="227664" y="22481"/>
                        <a:pt x="282286" y="74923"/>
                        <a:pt x="285743" y="140715"/>
                      </a:cubicBezTo>
                      <a:cubicBezTo>
                        <a:pt x="277734" y="144701"/>
                        <a:pt x="272221" y="152928"/>
                        <a:pt x="272221" y="162474"/>
                      </a:cubicBezTo>
                      <a:lnTo>
                        <a:pt x="272221" y="211101"/>
                      </a:lnTo>
                      <a:cubicBezTo>
                        <a:pt x="272221" y="214329"/>
                        <a:pt x="272849" y="217335"/>
                        <a:pt x="273955" y="220143"/>
                      </a:cubicBezTo>
                      <a:cubicBezTo>
                        <a:pt x="259774" y="230291"/>
                        <a:pt x="239130" y="237521"/>
                        <a:pt x="215892" y="239514"/>
                      </a:cubicBezTo>
                      <a:close/>
                    </a:path>
                  </a:pathLst>
                </a:custGeom>
                <a:solidFill>
                  <a:schemeClr val="bg2"/>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3" name="Group 482">
                <a:extLst>
                  <a:ext uri="{FF2B5EF4-FFF2-40B4-BE49-F238E27FC236}">
                    <a16:creationId xmlns:a16="http://schemas.microsoft.com/office/drawing/2014/main" id="{0E47FC02-5D3D-2EE7-779B-DAE4DC35E840}"/>
                  </a:ext>
                </a:extLst>
              </p:cNvPr>
              <p:cNvGrpSpPr/>
              <p:nvPr/>
            </p:nvGrpSpPr>
            <p:grpSpPr>
              <a:xfrm>
                <a:off x="9986370" y="6018156"/>
                <a:ext cx="273867" cy="273867"/>
                <a:chOff x="2391056" y="7491542"/>
                <a:chExt cx="6505575" cy="6505575"/>
              </a:xfrm>
            </p:grpSpPr>
            <p:sp>
              <p:nvSpPr>
                <p:cNvPr id="484" name="Freeform: Shape 483">
                  <a:extLst>
                    <a:ext uri="{FF2B5EF4-FFF2-40B4-BE49-F238E27FC236}">
                      <a16:creationId xmlns:a16="http://schemas.microsoft.com/office/drawing/2014/main" id="{51D6D027-A076-53C4-699A-FF7657971CCE}"/>
                    </a:ext>
                  </a:extLst>
                </p:cNvPr>
                <p:cNvSpPr/>
                <p:nvPr/>
              </p:nvSpPr>
              <p:spPr>
                <a:xfrm>
                  <a:off x="2391056" y="7491542"/>
                  <a:ext cx="6505575" cy="6505575"/>
                </a:xfrm>
                <a:custGeom>
                  <a:avLst/>
                  <a:gdLst>
                    <a:gd name="connsiteX0" fmla="*/ 3252788 w 6505575"/>
                    <a:gd name="connsiteY0" fmla="*/ 0 h 6505575"/>
                    <a:gd name="connsiteX1" fmla="*/ 0 w 6505575"/>
                    <a:gd name="connsiteY1" fmla="*/ 3252788 h 6505575"/>
                    <a:gd name="connsiteX2" fmla="*/ 3252788 w 6505575"/>
                    <a:gd name="connsiteY2" fmla="*/ 6505575 h 6505575"/>
                    <a:gd name="connsiteX3" fmla="*/ 4885878 w 6505575"/>
                    <a:gd name="connsiteY3" fmla="*/ 6070591 h 6505575"/>
                    <a:gd name="connsiteX4" fmla="*/ 4681841 w 6505575"/>
                    <a:gd name="connsiteY4" fmla="*/ 5740776 h 6505575"/>
                    <a:gd name="connsiteX5" fmla="*/ 3252788 w 6505575"/>
                    <a:gd name="connsiteY5" fmla="*/ 6124389 h 6505575"/>
                    <a:gd name="connsiteX6" fmla="*/ 381186 w 6505575"/>
                    <a:gd name="connsiteY6" fmla="*/ 3252788 h 6505575"/>
                    <a:gd name="connsiteX7" fmla="*/ 3252788 w 6505575"/>
                    <a:gd name="connsiteY7" fmla="*/ 381186 h 6505575"/>
                    <a:gd name="connsiteX8" fmla="*/ 6124389 w 6505575"/>
                    <a:gd name="connsiteY8" fmla="*/ 3252788 h 6505575"/>
                    <a:gd name="connsiteX9" fmla="*/ 5743203 w 6505575"/>
                    <a:gd name="connsiteY9" fmla="*/ 4685018 h 6505575"/>
                    <a:gd name="connsiteX10" fmla="*/ 5743203 w 6505575"/>
                    <a:gd name="connsiteY10" fmla="*/ 4218459 h 6505575"/>
                    <a:gd name="connsiteX11" fmla="*/ 5362017 w 6505575"/>
                    <a:gd name="connsiteY11" fmla="*/ 4218459 h 6505575"/>
                    <a:gd name="connsiteX12" fmla="*/ 5362017 w 6505575"/>
                    <a:gd name="connsiteY12" fmla="*/ 5362017 h 6505575"/>
                    <a:gd name="connsiteX13" fmla="*/ 6505575 w 6505575"/>
                    <a:gd name="connsiteY13" fmla="*/ 5362017 h 6505575"/>
                    <a:gd name="connsiteX14" fmla="*/ 6505575 w 6505575"/>
                    <a:gd name="connsiteY14" fmla="*/ 4980831 h 6505575"/>
                    <a:gd name="connsiteX15" fmla="*/ 6009741 w 6505575"/>
                    <a:gd name="connsiteY15" fmla="*/ 4980831 h 6505575"/>
                    <a:gd name="connsiteX16" fmla="*/ 6505575 w 6505575"/>
                    <a:gd name="connsiteY16" fmla="*/ 3252788 h 6505575"/>
                    <a:gd name="connsiteX17" fmla="*/ 3252788 w 6505575"/>
                    <a:gd name="connsiteY17"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05575" h="6505575">
                      <a:moveTo>
                        <a:pt x="3252788" y="0"/>
                      </a:moveTo>
                      <a:cubicBezTo>
                        <a:pt x="1466181" y="0"/>
                        <a:pt x="0" y="1466181"/>
                        <a:pt x="0" y="3252788"/>
                      </a:cubicBezTo>
                      <a:cubicBezTo>
                        <a:pt x="0" y="5039394"/>
                        <a:pt x="1466181" y="6505575"/>
                        <a:pt x="3252788" y="6505575"/>
                      </a:cubicBezTo>
                      <a:cubicBezTo>
                        <a:pt x="3821987" y="6505575"/>
                        <a:pt x="4395101" y="6355185"/>
                        <a:pt x="4885878" y="6070591"/>
                      </a:cubicBezTo>
                      <a:lnTo>
                        <a:pt x="4681841" y="5740776"/>
                      </a:lnTo>
                      <a:cubicBezTo>
                        <a:pt x="4249132" y="5991673"/>
                        <a:pt x="3754937" y="6124389"/>
                        <a:pt x="3252788" y="6124389"/>
                      </a:cubicBezTo>
                      <a:cubicBezTo>
                        <a:pt x="1676329" y="6124389"/>
                        <a:pt x="381186" y="4829246"/>
                        <a:pt x="381186" y="3252788"/>
                      </a:cubicBezTo>
                      <a:cubicBezTo>
                        <a:pt x="381186" y="1676329"/>
                        <a:pt x="1676329" y="381186"/>
                        <a:pt x="3252788" y="381186"/>
                      </a:cubicBezTo>
                      <a:cubicBezTo>
                        <a:pt x="4829246" y="381186"/>
                        <a:pt x="6124389" y="1676329"/>
                        <a:pt x="6124389" y="3252788"/>
                      </a:cubicBezTo>
                      <a:cubicBezTo>
                        <a:pt x="6124389" y="3759791"/>
                        <a:pt x="5991724" y="4254888"/>
                        <a:pt x="5743203" y="4685018"/>
                      </a:cubicBezTo>
                      <a:lnTo>
                        <a:pt x="5743203" y="4218459"/>
                      </a:lnTo>
                      <a:lnTo>
                        <a:pt x="5362017" y="4218459"/>
                      </a:lnTo>
                      <a:lnTo>
                        <a:pt x="5362017" y="5362017"/>
                      </a:lnTo>
                      <a:lnTo>
                        <a:pt x="6505575" y="5362017"/>
                      </a:lnTo>
                      <a:lnTo>
                        <a:pt x="6505575" y="4980831"/>
                      </a:lnTo>
                      <a:lnTo>
                        <a:pt x="6009741" y="4980831"/>
                      </a:lnTo>
                      <a:cubicBezTo>
                        <a:pt x="6329874" y="4468415"/>
                        <a:pt x="6505575" y="3859852"/>
                        <a:pt x="6505575" y="3252788"/>
                      </a:cubicBezTo>
                      <a:cubicBezTo>
                        <a:pt x="6505575" y="1466181"/>
                        <a:pt x="5039394" y="0"/>
                        <a:pt x="3252788" y="0"/>
                      </a:cubicBezTo>
                      <a:close/>
                    </a:path>
                  </a:pathLst>
                </a:custGeom>
                <a:solidFill>
                  <a:schemeClr val="bg1">
                    <a:lumMod val="65000"/>
                  </a:schemeClr>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2C0EAC0B-C832-9490-978E-E8D76CABA397}"/>
                    </a:ext>
                  </a:extLst>
                </p:cNvPr>
                <p:cNvSpPr/>
                <p:nvPr/>
              </p:nvSpPr>
              <p:spPr>
                <a:xfrm>
                  <a:off x="4686812" y="10363143"/>
                  <a:ext cx="724355" cy="762372"/>
                </a:xfrm>
                <a:custGeom>
                  <a:avLst/>
                  <a:gdLst>
                    <a:gd name="connsiteX0" fmla="*/ 289956 w 724355"/>
                    <a:gd name="connsiteY0" fmla="*/ 0 h 762372"/>
                    <a:gd name="connsiteX1" fmla="*/ 0 w 724355"/>
                    <a:gd name="connsiteY1" fmla="*/ 379344 h 762372"/>
                    <a:gd name="connsiteX2" fmla="*/ 289956 w 724355"/>
                    <a:gd name="connsiteY2" fmla="*/ 762372 h 762372"/>
                    <a:gd name="connsiteX3" fmla="*/ 724355 w 724355"/>
                    <a:gd name="connsiteY3" fmla="*/ 381186 h 762372"/>
                    <a:gd name="connsiteX4" fmla="*/ 289956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289956" y="0"/>
                      </a:moveTo>
                      <a:cubicBezTo>
                        <a:pt x="60990" y="0"/>
                        <a:pt x="0" y="238445"/>
                        <a:pt x="0" y="379344"/>
                      </a:cubicBezTo>
                      <a:cubicBezTo>
                        <a:pt x="0" y="521551"/>
                        <a:pt x="61041" y="762372"/>
                        <a:pt x="289956" y="762372"/>
                      </a:cubicBezTo>
                      <a:cubicBezTo>
                        <a:pt x="434196" y="762372"/>
                        <a:pt x="580864" y="582745"/>
                        <a:pt x="724355" y="381186"/>
                      </a:cubicBezTo>
                      <a:cubicBezTo>
                        <a:pt x="580864" y="179627"/>
                        <a:pt x="434196" y="0"/>
                        <a:pt x="289956"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BF2C5B7C-A577-6AF1-739C-163945426BD4}"/>
                    </a:ext>
                  </a:extLst>
                </p:cNvPr>
                <p:cNvSpPr/>
                <p:nvPr/>
              </p:nvSpPr>
              <p:spPr>
                <a:xfrm>
                  <a:off x="5876519" y="10363143"/>
                  <a:ext cx="724355" cy="762372"/>
                </a:xfrm>
                <a:custGeom>
                  <a:avLst/>
                  <a:gdLst>
                    <a:gd name="connsiteX0" fmla="*/ 434399 w 724355"/>
                    <a:gd name="connsiteY0" fmla="*/ 0 h 762372"/>
                    <a:gd name="connsiteX1" fmla="*/ 0 w 724355"/>
                    <a:gd name="connsiteY1" fmla="*/ 381186 h 762372"/>
                    <a:gd name="connsiteX2" fmla="*/ 434399 w 724355"/>
                    <a:gd name="connsiteY2" fmla="*/ 762372 h 762372"/>
                    <a:gd name="connsiteX3" fmla="*/ 724355 w 724355"/>
                    <a:gd name="connsiteY3" fmla="*/ 379344 h 762372"/>
                    <a:gd name="connsiteX4" fmla="*/ 434399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434399" y="0"/>
                      </a:moveTo>
                      <a:cubicBezTo>
                        <a:pt x="290159" y="0"/>
                        <a:pt x="143491" y="179627"/>
                        <a:pt x="0" y="381186"/>
                      </a:cubicBezTo>
                      <a:cubicBezTo>
                        <a:pt x="143491" y="582745"/>
                        <a:pt x="290159" y="762372"/>
                        <a:pt x="434399" y="762372"/>
                      </a:cubicBezTo>
                      <a:cubicBezTo>
                        <a:pt x="663365" y="762372"/>
                        <a:pt x="724355" y="521551"/>
                        <a:pt x="724355" y="379344"/>
                      </a:cubicBezTo>
                      <a:cubicBezTo>
                        <a:pt x="724355" y="238445"/>
                        <a:pt x="663365" y="0"/>
                        <a:pt x="434399"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4DF76563-C20D-9DB7-7A47-422963B64C4D}"/>
                    </a:ext>
                  </a:extLst>
                </p:cNvPr>
                <p:cNvSpPr/>
                <p:nvPr/>
              </p:nvSpPr>
              <p:spPr>
                <a:xfrm>
                  <a:off x="3534614" y="8635100"/>
                  <a:ext cx="4218458" cy="4218458"/>
                </a:xfrm>
                <a:custGeom>
                  <a:avLst/>
                  <a:gdLst>
                    <a:gd name="connsiteX0" fmla="*/ 2109230 w 4218458"/>
                    <a:gd name="connsiteY0" fmla="*/ 0 h 4218458"/>
                    <a:gd name="connsiteX1" fmla="*/ 0 w 4218458"/>
                    <a:gd name="connsiteY1" fmla="*/ 2109230 h 4218458"/>
                    <a:gd name="connsiteX2" fmla="*/ 2109230 w 4218458"/>
                    <a:gd name="connsiteY2" fmla="*/ 4218459 h 4218458"/>
                    <a:gd name="connsiteX3" fmla="*/ 4218459 w 4218458"/>
                    <a:gd name="connsiteY3" fmla="*/ 2109230 h 4218458"/>
                    <a:gd name="connsiteX4" fmla="*/ 2109230 w 4218458"/>
                    <a:gd name="connsiteY4" fmla="*/ 0 h 4218458"/>
                    <a:gd name="connsiteX5" fmla="*/ 2776305 w 4218458"/>
                    <a:gd name="connsiteY5" fmla="*/ 2871602 h 4218458"/>
                    <a:gd name="connsiteX6" fmla="*/ 2109230 w 4218458"/>
                    <a:gd name="connsiteY6" fmla="*/ 2436262 h 4218458"/>
                    <a:gd name="connsiteX7" fmla="*/ 1442154 w 4218458"/>
                    <a:gd name="connsiteY7" fmla="*/ 2871602 h 4218458"/>
                    <a:gd name="connsiteX8" fmla="*/ 771012 w 4218458"/>
                    <a:gd name="connsiteY8" fmla="*/ 2107387 h 4218458"/>
                    <a:gd name="connsiteX9" fmla="*/ 1442154 w 4218458"/>
                    <a:gd name="connsiteY9" fmla="*/ 1346857 h 4218458"/>
                    <a:gd name="connsiteX10" fmla="*/ 2109230 w 4218458"/>
                    <a:gd name="connsiteY10" fmla="*/ 1782197 h 4218458"/>
                    <a:gd name="connsiteX11" fmla="*/ 2776305 w 4218458"/>
                    <a:gd name="connsiteY11" fmla="*/ 1346857 h 4218458"/>
                    <a:gd name="connsiteX12" fmla="*/ 3447447 w 4218458"/>
                    <a:gd name="connsiteY12" fmla="*/ 2107387 h 4218458"/>
                    <a:gd name="connsiteX13" fmla="*/ 2776305 w 4218458"/>
                    <a:gd name="connsiteY13" fmla="*/ 2871602 h 421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8458" h="4218458">
                      <a:moveTo>
                        <a:pt x="2109230" y="0"/>
                      </a:moveTo>
                      <a:cubicBezTo>
                        <a:pt x="953219" y="0"/>
                        <a:pt x="0" y="953219"/>
                        <a:pt x="0" y="2109230"/>
                      </a:cubicBezTo>
                      <a:cubicBezTo>
                        <a:pt x="0" y="3265240"/>
                        <a:pt x="953219" y="4218459"/>
                        <a:pt x="2109230" y="4218459"/>
                      </a:cubicBezTo>
                      <a:cubicBezTo>
                        <a:pt x="3265240" y="4218459"/>
                        <a:pt x="4218459" y="3265240"/>
                        <a:pt x="4218459" y="2109230"/>
                      </a:cubicBezTo>
                      <a:cubicBezTo>
                        <a:pt x="4218459" y="953219"/>
                        <a:pt x="3265240" y="0"/>
                        <a:pt x="2109230" y="0"/>
                      </a:cubicBezTo>
                      <a:close/>
                      <a:moveTo>
                        <a:pt x="2776305" y="2871602"/>
                      </a:moveTo>
                      <a:cubicBezTo>
                        <a:pt x="2494138" y="2871602"/>
                        <a:pt x="2286621" y="2668696"/>
                        <a:pt x="2109230" y="2436262"/>
                      </a:cubicBezTo>
                      <a:cubicBezTo>
                        <a:pt x="1931838" y="2668696"/>
                        <a:pt x="1724321" y="2871602"/>
                        <a:pt x="1442154" y="2871602"/>
                      </a:cubicBezTo>
                      <a:cubicBezTo>
                        <a:pt x="1001604" y="2871602"/>
                        <a:pt x="771012" y="2487036"/>
                        <a:pt x="771012" y="2107387"/>
                      </a:cubicBezTo>
                      <a:cubicBezTo>
                        <a:pt x="771012" y="1729340"/>
                        <a:pt x="1001604" y="1346857"/>
                        <a:pt x="1442154" y="1346857"/>
                      </a:cubicBezTo>
                      <a:cubicBezTo>
                        <a:pt x="1724321" y="1346857"/>
                        <a:pt x="1931838" y="1549763"/>
                        <a:pt x="2109230" y="1782197"/>
                      </a:cubicBezTo>
                      <a:cubicBezTo>
                        <a:pt x="2286621" y="1549763"/>
                        <a:pt x="2494138" y="1346857"/>
                        <a:pt x="2776305" y="1346857"/>
                      </a:cubicBezTo>
                      <a:cubicBezTo>
                        <a:pt x="3216854" y="1346857"/>
                        <a:pt x="3447447" y="1729340"/>
                        <a:pt x="3447447" y="2107387"/>
                      </a:cubicBezTo>
                      <a:cubicBezTo>
                        <a:pt x="3447447" y="2487036"/>
                        <a:pt x="3216854" y="2871602"/>
                        <a:pt x="2776305" y="2871602"/>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pic>
        <p:nvPicPr>
          <p:cNvPr id="3" name="Graphic 2">
            <a:extLst>
              <a:ext uri="{FF2B5EF4-FFF2-40B4-BE49-F238E27FC236}">
                <a16:creationId xmlns:a16="http://schemas.microsoft.com/office/drawing/2014/main" id="{3DB4BC58-A9C5-EB99-6F0F-1DCAC1D62DC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00632" y="4052873"/>
            <a:ext cx="498734" cy="498734"/>
          </a:xfrm>
          <a:prstGeom prst="rect">
            <a:avLst/>
          </a:prstGeom>
        </p:spPr>
      </p:pic>
      <p:sp>
        <p:nvSpPr>
          <p:cNvPr id="12" name="Rectangle 11">
            <a:extLst>
              <a:ext uri="{FF2B5EF4-FFF2-40B4-BE49-F238E27FC236}">
                <a16:creationId xmlns:a16="http://schemas.microsoft.com/office/drawing/2014/main" id="{79797ACE-7552-B427-18CF-23CB4A651FB6}"/>
              </a:ext>
              <a:ext uri="{C183D7F6-B498-43B3-948B-1728B52AA6E4}">
                <adec:decorative xmlns:adec="http://schemas.microsoft.com/office/drawing/2017/decorative" val="1"/>
              </a:ext>
            </a:extLst>
          </p:cNvPr>
          <p:cNvSpPr/>
          <p:nvPr/>
        </p:nvSpPr>
        <p:spPr>
          <a:xfrm>
            <a:off x="6847565" y="3261535"/>
            <a:ext cx="1592595" cy="498598"/>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Power Automate</a:t>
            </a:r>
          </a:p>
        </p:txBody>
      </p:sp>
      <p:sp>
        <p:nvSpPr>
          <p:cNvPr id="13" name="Oval 19">
            <a:extLst>
              <a:ext uri="{FF2B5EF4-FFF2-40B4-BE49-F238E27FC236}">
                <a16:creationId xmlns:a16="http://schemas.microsoft.com/office/drawing/2014/main" id="{CFA13B0A-FFE8-D31E-A8C7-0810C60BAFE2}"/>
              </a:ext>
              <a:ext uri="{C183D7F6-B498-43B3-948B-1728B52AA6E4}">
                <adec:decorative xmlns:adec="http://schemas.microsoft.com/office/drawing/2017/decorative" val="1"/>
              </a:ext>
            </a:extLst>
          </p:cNvPr>
          <p:cNvSpPr/>
          <p:nvPr/>
        </p:nvSpPr>
        <p:spPr bwMode="auto">
          <a:xfrm>
            <a:off x="7265092" y="2345451"/>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4">
            <a:extLst>
              <a:ext uri="{FF2B5EF4-FFF2-40B4-BE49-F238E27FC236}">
                <a16:creationId xmlns:a16="http://schemas.microsoft.com/office/drawing/2014/main" id="{F6156741-915B-52F2-BEDC-88284D861E31}"/>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445862" y="2532230"/>
            <a:ext cx="396000" cy="396000"/>
          </a:xfrm>
          <a:prstGeom prst="rect">
            <a:avLst/>
          </a:prstGeom>
          <a:ln w="1786" cap="flat">
            <a:noFill/>
            <a:prstDash val="solid"/>
            <a:miter/>
          </a:ln>
          <a:effectLst/>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A3FE5BA0-BE69-1AB6-97D5-627E316CFCFE}"/>
              </a:ext>
              <a:ext uri="{C183D7F6-B498-43B3-948B-1728B52AA6E4}">
                <adec:decorative xmlns:adec="http://schemas.microsoft.com/office/drawing/2017/decorative" val="1"/>
              </a:ext>
            </a:extLst>
          </p:cNvPr>
          <p:cNvSpPr/>
          <p:nvPr/>
        </p:nvSpPr>
        <p:spPr bwMode="auto">
          <a:xfrm>
            <a:off x="6381758" y="3531545"/>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Plus Sign 14">
            <a:extLst>
              <a:ext uri="{FF2B5EF4-FFF2-40B4-BE49-F238E27FC236}">
                <a16:creationId xmlns:a16="http://schemas.microsoft.com/office/drawing/2014/main" id="{012B1D4D-B44C-2F69-D2CF-5A5EDA4D60E4}"/>
              </a:ext>
              <a:ext uri="{C183D7F6-B498-43B3-948B-1728B52AA6E4}">
                <adec:decorative xmlns:adec="http://schemas.microsoft.com/office/drawing/2017/decorative" val="1"/>
              </a:ext>
            </a:extLst>
          </p:cNvPr>
          <p:cNvSpPr/>
          <p:nvPr/>
        </p:nvSpPr>
        <p:spPr bwMode="auto">
          <a:xfrm>
            <a:off x="8396423" y="3533930"/>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63262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6" name="TextBox 5">
            <a:extLst>
              <a:ext uri="{FF2B5EF4-FFF2-40B4-BE49-F238E27FC236}">
                <a16:creationId xmlns:a16="http://schemas.microsoft.com/office/drawing/2014/main" id="{57394505-7346-A7B1-5B58-A42599D17202}"/>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03 [60] minutes</a:t>
            </a:r>
          </a:p>
        </p:txBody>
      </p:sp>
    </p:spTree>
    <p:extLst>
      <p:ext uri="{BB962C8B-B14F-4D97-AF65-F5344CB8AC3E}">
        <p14:creationId xmlns:p14="http://schemas.microsoft.com/office/powerpoint/2010/main" val="186343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115658" cy="1354217"/>
          </a:xfrm>
        </p:spPr>
        <p:txBody>
          <a:bodyPr/>
          <a:lstStyle/>
          <a:p>
            <a:r>
              <a:rPr lang="en-US"/>
              <a:t>Lab 04: </a:t>
            </a:r>
            <a:r>
              <a:rPr lang="en-US" b="1">
                <a:solidFill>
                  <a:schemeClr val="tx1">
                    <a:lumMod val="75000"/>
                    <a:lumOff val="25000"/>
                  </a:schemeClr>
                </a:solidFill>
              </a:rPr>
              <a:t>Make HTTP requests </a:t>
            </a:r>
            <a:br>
              <a:rPr lang="en-US" b="1">
                <a:solidFill>
                  <a:schemeClr val="tx1">
                    <a:lumMod val="75000"/>
                    <a:lumOff val="25000"/>
                  </a:schemeClr>
                </a:solidFill>
              </a:rPr>
            </a:br>
            <a:r>
              <a:rPr lang="en-US" b="1">
                <a:solidFill>
                  <a:schemeClr val="tx1">
                    <a:lumMod val="75000"/>
                    <a:lumOff val="25000"/>
                  </a:schemeClr>
                </a:solidFill>
              </a:rPr>
              <a:t>to connect to an API </a:t>
            </a:r>
          </a:p>
        </p:txBody>
      </p:sp>
    </p:spTree>
    <p:extLst>
      <p:ext uri="{BB962C8B-B14F-4D97-AF65-F5344CB8AC3E}">
        <p14:creationId xmlns:p14="http://schemas.microsoft.com/office/powerpoint/2010/main" val="3960310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4</a:t>
            </a:r>
            <a:endParaRPr lang="en-US"/>
          </a:p>
        </p:txBody>
      </p:sp>
      <p:pic>
        <p:nvPicPr>
          <p:cNvPr id="5" name="Picture 4" descr="A screenshot of a chat&#10;&#10;Description automatically generated">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99843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718C393-BBF8-51BB-A8D3-D1B7EC923C87}"/>
              </a:ext>
              <a:ext uri="{C183D7F6-B498-43B3-948B-1728B52AA6E4}">
                <adec:decorative xmlns:adec="http://schemas.microsoft.com/office/drawing/2017/decorative" val="1"/>
              </a:ext>
            </a:extLst>
          </p:cNvPr>
          <p:cNvSpPr/>
          <p:nvPr/>
        </p:nvSpPr>
        <p:spPr bwMode="auto">
          <a:xfrm>
            <a:off x="585218" y="1573212"/>
            <a:ext cx="11021566" cy="4713288"/>
          </a:xfrm>
          <a:prstGeom prst="roundRect">
            <a:avLst>
              <a:gd name="adj" fmla="val 3733"/>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Title 13">
            <a:extLst>
              <a:ext uri="{FF2B5EF4-FFF2-40B4-BE49-F238E27FC236}">
                <a16:creationId xmlns:a16="http://schemas.microsoft.com/office/drawing/2014/main" id="{F754684D-DDC3-4DB3-B139-BF48F8739E74}"/>
              </a:ext>
            </a:extLst>
          </p:cNvPr>
          <p:cNvSpPr>
            <a:spLocks noGrp="1"/>
          </p:cNvSpPr>
          <p:nvPr>
            <p:ph type="title"/>
          </p:nvPr>
        </p:nvSpPr>
        <p:spPr/>
        <p:txBody>
          <a:bodyPr/>
          <a:lstStyle/>
          <a:p>
            <a:r>
              <a:rPr lang="en-US"/>
              <a:t>Microsoft Power Platform</a:t>
            </a:r>
          </a:p>
        </p:txBody>
      </p:sp>
      <p:sp>
        <p:nvSpPr>
          <p:cNvPr id="45" name="Rectangle 44">
            <a:extLst>
              <a:ext uri="{FF2B5EF4-FFF2-40B4-BE49-F238E27FC236}">
                <a16:creationId xmlns:a16="http://schemas.microsoft.com/office/drawing/2014/main" id="{F5BC73C0-031D-4C67-B5B7-EE51112E8C75}"/>
              </a:ext>
            </a:extLst>
          </p:cNvPr>
          <p:cNvSpPr/>
          <p:nvPr/>
        </p:nvSpPr>
        <p:spPr bwMode="auto">
          <a:xfrm>
            <a:off x="588263" y="3151549"/>
            <a:ext cx="2009825"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Segoe UI" pitchFamily="34" charset="0"/>
              </a:rPr>
              <a:t>Application development</a:t>
            </a:r>
          </a:p>
        </p:txBody>
      </p:sp>
      <p:sp>
        <p:nvSpPr>
          <p:cNvPr id="46" name="Rectangle 45">
            <a:extLst>
              <a:ext uri="{FF2B5EF4-FFF2-40B4-BE49-F238E27FC236}">
                <a16:creationId xmlns:a16="http://schemas.microsoft.com/office/drawing/2014/main" id="{422D75FC-DF0D-4905-BA2B-E6594D74831A}"/>
              </a:ext>
            </a:extLst>
          </p:cNvPr>
          <p:cNvSpPr/>
          <p:nvPr/>
        </p:nvSpPr>
        <p:spPr bwMode="auto">
          <a:xfrm>
            <a:off x="2838582"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Segoe UI" pitchFamily="34" charset="0"/>
              </a:rPr>
              <a:t>Process automation</a:t>
            </a:r>
          </a:p>
        </p:txBody>
      </p:sp>
      <p:sp>
        <p:nvSpPr>
          <p:cNvPr id="44" name="Rectangle 43">
            <a:extLst>
              <a:ext uri="{FF2B5EF4-FFF2-40B4-BE49-F238E27FC236}">
                <a16:creationId xmlns:a16="http://schemas.microsoft.com/office/drawing/2014/main" id="{BE0DCF1D-EE77-4CB8-9AD2-94F26AA744F6}"/>
              </a:ext>
            </a:extLst>
          </p:cNvPr>
          <p:cNvSpPr/>
          <p:nvPr/>
        </p:nvSpPr>
        <p:spPr bwMode="auto">
          <a:xfrm>
            <a:off x="5090756"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Business analytics</a:t>
            </a:r>
          </a:p>
        </p:txBody>
      </p:sp>
      <p:sp>
        <p:nvSpPr>
          <p:cNvPr id="49" name="Rectangle 48">
            <a:extLst>
              <a:ext uri="{FF2B5EF4-FFF2-40B4-BE49-F238E27FC236}">
                <a16:creationId xmlns:a16="http://schemas.microsoft.com/office/drawing/2014/main" id="{1283B7E9-30AF-46F2-BFE4-6F0A2CC8D4DA}"/>
              </a:ext>
            </a:extLst>
          </p:cNvPr>
          <p:cNvSpPr/>
          <p:nvPr/>
        </p:nvSpPr>
        <p:spPr bwMode="auto">
          <a:xfrm>
            <a:off x="7342930"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Copilot Studio</a:t>
            </a:r>
          </a:p>
          <a:p>
            <a:pPr marL="0" marR="0" lvl="0" indent="0" algn="ctr" defTabSz="932114" rtl="0" eaLnBrk="1" fontAlgn="auto"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Segoe UI"/>
              </a:rPr>
              <a:t>Intelligent copilots</a:t>
            </a:r>
          </a:p>
        </p:txBody>
      </p:sp>
      <p:sp>
        <p:nvSpPr>
          <p:cNvPr id="42" name="Rectangle 41">
            <a:extLst>
              <a:ext uri="{FF2B5EF4-FFF2-40B4-BE49-F238E27FC236}">
                <a16:creationId xmlns:a16="http://schemas.microsoft.com/office/drawing/2014/main" id="{77063E43-5ED4-4B0D-9A60-BB206F01BD75}"/>
              </a:ext>
            </a:extLst>
          </p:cNvPr>
          <p:cNvSpPr/>
          <p:nvPr/>
        </p:nvSpPr>
        <p:spPr bwMode="auto">
          <a:xfrm>
            <a:off x="9595103"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a:rPr>
              <a:t>Power Pages</a:t>
            </a:r>
          </a:p>
          <a:p>
            <a:pPr marL="0" marR="0" lvl="0" indent="0" algn="ctr" defTabSz="932114" rtl="0" eaLnBrk="1" fontAlgn="auto"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Segoe UI"/>
              </a:rPr>
              <a:t>External websites</a:t>
            </a:r>
          </a:p>
        </p:txBody>
      </p:sp>
      <p:cxnSp>
        <p:nvCxnSpPr>
          <p:cNvPr id="2" name="Straight Connector 1">
            <a:extLst>
              <a:ext uri="{FF2B5EF4-FFF2-40B4-BE49-F238E27FC236}">
                <a16:creationId xmlns:a16="http://schemas.microsoft.com/office/drawing/2014/main" id="{34E45A4E-B28F-42ED-B8BF-25F1E0E6708F}"/>
              </a:ext>
              <a:ext uri="{C183D7F6-B498-43B3-948B-1728B52AA6E4}">
                <adec:decorative xmlns:adec="http://schemas.microsoft.com/office/drawing/2017/decorative" val="1"/>
              </a:ext>
            </a:extLst>
          </p:cNvPr>
          <p:cNvCxnSpPr>
            <a:cxnSpLocks/>
          </p:cNvCxnSpPr>
          <p:nvPr/>
        </p:nvCxnSpPr>
        <p:spPr>
          <a:xfrm>
            <a:off x="1782318" y="2499610"/>
            <a:ext cx="8819239" cy="0"/>
          </a:xfrm>
          <a:prstGeom prst="line">
            <a:avLst/>
          </a:pr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3" name="object 33">
            <a:extLst>
              <a:ext uri="{C183D7F6-B498-43B3-948B-1728B52AA6E4}">
                <adec:decorative xmlns:adec="http://schemas.microsoft.com/office/drawing/2017/decorative" val="1"/>
              </a:ext>
            </a:extLst>
          </p:cNvPr>
          <p:cNvSpPr/>
          <p:nvPr/>
        </p:nvSpPr>
        <p:spPr>
          <a:xfrm>
            <a:off x="1135975" y="2042410"/>
            <a:ext cx="914400" cy="91440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object 34">
            <a:extLst>
              <a:ext uri="{C183D7F6-B498-43B3-948B-1728B52AA6E4}">
                <adec:decorative xmlns:adec="http://schemas.microsoft.com/office/drawing/2017/decorative" val="1"/>
              </a:ext>
            </a:extLst>
          </p:cNvPr>
          <p:cNvSpPr/>
          <p:nvPr/>
        </p:nvSpPr>
        <p:spPr>
          <a:xfrm>
            <a:off x="3387222" y="2042410"/>
            <a:ext cx="914400" cy="91440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Oval 7">
            <a:extLst>
              <a:ext uri="{FF2B5EF4-FFF2-40B4-BE49-F238E27FC236}">
                <a16:creationId xmlns:a16="http://schemas.microsoft.com/office/drawing/2014/main" id="{85A04EB7-CFAC-4A54-EF99-54670ECF2057}"/>
              </a:ext>
              <a:ext uri="{C183D7F6-B498-43B3-948B-1728B52AA6E4}">
                <adec:decorative xmlns:adec="http://schemas.microsoft.com/office/drawing/2017/decorative" val="1"/>
              </a:ext>
            </a:extLst>
          </p:cNvPr>
          <p:cNvSpPr/>
          <p:nvPr/>
        </p:nvSpPr>
        <p:spPr bwMode="auto">
          <a:xfrm>
            <a:off x="7714568" y="1832663"/>
            <a:ext cx="1221135" cy="1221135"/>
          </a:xfrm>
          <a:prstGeom prst="ellipse">
            <a:avLst/>
          </a:prstGeom>
          <a:solidFill>
            <a:schemeClr val="bg1"/>
          </a:solidFill>
          <a:ln w="38100" cap="flat" cmpd="sng" algn="ctr">
            <a:solidFill>
              <a:srgbClr val="8DC8E8"/>
            </a:solidFill>
            <a:prstDash val="solid"/>
            <a:headEnd type="none" w="med" len="med"/>
            <a:tailEnd type="none" w="med" len="med"/>
          </a:ln>
          <a:effectLst>
            <a:glow rad="254000">
              <a:schemeClr val="accent2">
                <a:alpha val="9000"/>
              </a:scheme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5" name="object 35">
            <a:extLst>
              <a:ext uri="{C183D7F6-B498-43B3-948B-1728B52AA6E4}">
                <adec:decorative xmlns:adec="http://schemas.microsoft.com/office/drawing/2017/decorative" val="1"/>
              </a:ext>
            </a:extLst>
          </p:cNvPr>
          <p:cNvSpPr/>
          <p:nvPr/>
        </p:nvSpPr>
        <p:spPr>
          <a:xfrm>
            <a:off x="5639396" y="2042410"/>
            <a:ext cx="914400" cy="91440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4B8B6A90-2165-5681-48F0-4A11EDBA71BE}"/>
              </a:ext>
            </a:extLst>
          </p:cNvPr>
          <p:cNvSpPr/>
          <p:nvPr/>
        </p:nvSpPr>
        <p:spPr bwMode="auto">
          <a:xfrm>
            <a:off x="1101035"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Data</a:t>
            </a:r>
            <a:b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b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connectors</a:t>
            </a:r>
          </a:p>
        </p:txBody>
      </p:sp>
      <p:sp>
        <p:nvSpPr>
          <p:cNvPr id="75" name="Rectangle 74">
            <a:extLst>
              <a:ext uri="{FF2B5EF4-FFF2-40B4-BE49-F238E27FC236}">
                <a16:creationId xmlns:a16="http://schemas.microsoft.com/office/drawing/2014/main" id="{6094F74C-4148-0277-5CD8-6506786B91A6}"/>
              </a:ext>
            </a:extLst>
          </p:cNvPr>
          <p:cNvSpPr/>
          <p:nvPr/>
        </p:nvSpPr>
        <p:spPr bwMode="auto">
          <a:xfrm>
            <a:off x="3207413"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AI Builder</a:t>
            </a:r>
          </a:p>
        </p:txBody>
      </p:sp>
      <p:sp>
        <p:nvSpPr>
          <p:cNvPr id="76" name="Rectangle 75">
            <a:extLst>
              <a:ext uri="{FF2B5EF4-FFF2-40B4-BE49-F238E27FC236}">
                <a16:creationId xmlns:a16="http://schemas.microsoft.com/office/drawing/2014/main" id="{27E32665-304A-9966-08DD-C737BF98E48A}"/>
              </a:ext>
            </a:extLst>
          </p:cNvPr>
          <p:cNvSpPr/>
          <p:nvPr/>
        </p:nvSpPr>
        <p:spPr bwMode="auto">
          <a:xfrm>
            <a:off x="5313791"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Microsoft Dataverse</a:t>
            </a:r>
          </a:p>
        </p:txBody>
      </p:sp>
      <p:sp>
        <p:nvSpPr>
          <p:cNvPr id="55" name="Rectangle 54">
            <a:extLst>
              <a:ext uri="{FF2B5EF4-FFF2-40B4-BE49-F238E27FC236}">
                <a16:creationId xmlns:a16="http://schemas.microsoft.com/office/drawing/2014/main" id="{4329DA8B-4FD7-9529-B7B3-105AC86B88EE}"/>
              </a:ext>
            </a:extLst>
          </p:cNvPr>
          <p:cNvSpPr/>
          <p:nvPr/>
        </p:nvSpPr>
        <p:spPr bwMode="auto">
          <a:xfrm>
            <a:off x="7420169"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Power Fx</a:t>
            </a:r>
          </a:p>
        </p:txBody>
      </p:sp>
      <p:sp>
        <p:nvSpPr>
          <p:cNvPr id="7" name="Rectangle 6">
            <a:extLst>
              <a:ext uri="{FF2B5EF4-FFF2-40B4-BE49-F238E27FC236}">
                <a16:creationId xmlns:a16="http://schemas.microsoft.com/office/drawing/2014/main" id="{9285A433-A2E1-4FC9-ABA5-774D72F96292}"/>
              </a:ext>
            </a:extLst>
          </p:cNvPr>
          <p:cNvSpPr/>
          <p:nvPr/>
        </p:nvSpPr>
        <p:spPr bwMode="auto">
          <a:xfrm>
            <a:off x="9526546" y="5597113"/>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50" normalizeH="0" baseline="0" noProof="0">
                <a:ln w="3175">
                  <a:noFill/>
                </a:ln>
                <a:solidFill>
                  <a:schemeClr val="tx1"/>
                </a:solidFill>
                <a:effectLst/>
                <a:uLnTx/>
                <a:uFillTx/>
                <a:latin typeface="Segoe UI Semibold"/>
                <a:ea typeface="+mn-ea"/>
                <a:cs typeface="Segoe UI"/>
              </a:rPr>
              <a:t>Managed </a:t>
            </a:r>
            <a:endParaRPr kumimoji="0" lang="en-US" sz="1600" b="1" i="0" u="none" strike="noStrike" kern="1200" cap="none" spc="-50" normalizeH="0" baseline="0" noProof="0">
              <a:ln w="3175">
                <a:noFill/>
              </a:ln>
              <a:solidFill>
                <a:schemeClr val="tx1"/>
              </a:solidFill>
              <a:effectLst/>
              <a:uLnTx/>
              <a:uFillTx/>
              <a:latin typeface="Segoe UI Semibold"/>
              <a:ea typeface="+mn-ea"/>
              <a:cs typeface="Segoe UI" panose="020B0502040204020203" pitchFamily="34" charset="0"/>
            </a:endParaRP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50" normalizeH="0" baseline="0" noProof="0">
                <a:ln w="3175">
                  <a:noFill/>
                </a:ln>
                <a:solidFill>
                  <a:schemeClr val="tx1"/>
                </a:solidFill>
                <a:effectLst/>
                <a:uLnTx/>
                <a:uFillTx/>
                <a:latin typeface="Segoe UI Semibold"/>
                <a:ea typeface="+mn-ea"/>
                <a:cs typeface="Segoe UI"/>
              </a:rPr>
              <a:t>Environments</a:t>
            </a:r>
            <a:r>
              <a:rPr kumimoji="0" lang="en-US" sz="1600" b="1" i="0" u="none" strike="noStrike" kern="1200" cap="none" spc="-50" normalizeH="0" baseline="0" noProof="0">
                <a:ln w="3175">
                  <a:noFill/>
                </a:ln>
                <a:solidFill>
                  <a:schemeClr val="tx1"/>
                </a:solidFill>
                <a:effectLst/>
                <a:uLnTx/>
                <a:uFillTx/>
                <a:latin typeface="Segoe UI"/>
                <a:ea typeface="+mn-ea"/>
                <a:cs typeface="Segoe UI"/>
              </a:rPr>
              <a:t> </a:t>
            </a:r>
            <a:endParaRPr kumimoji="0" lang="en-US" sz="1600" b="1" i="0" u="none" strike="noStrike" kern="1200" cap="none" spc="-50" normalizeH="0" baseline="0" noProof="0">
              <a:ln w="3175">
                <a:noFill/>
              </a:ln>
              <a:solidFill>
                <a:schemeClr val="tx1"/>
              </a:solidFill>
              <a:effectLst/>
              <a:uLnTx/>
              <a:uFillTx/>
              <a:latin typeface="Segoe UI"/>
              <a:ea typeface="+mn-ea"/>
              <a:cs typeface="Segoe UI" panose="020B0502040204020203" pitchFamily="34" charset="0"/>
            </a:endParaRPr>
          </a:p>
        </p:txBody>
      </p:sp>
      <p:grpSp>
        <p:nvGrpSpPr>
          <p:cNvPr id="11" name="Group 10">
            <a:extLst>
              <a:ext uri="{FF2B5EF4-FFF2-40B4-BE49-F238E27FC236}">
                <a16:creationId xmlns:a16="http://schemas.microsoft.com/office/drawing/2014/main" id="{77E1DA05-5522-041D-D718-74F9205FC51C}"/>
              </a:ext>
              <a:ext uri="{C183D7F6-B498-43B3-948B-1728B52AA6E4}">
                <adec:decorative xmlns:adec="http://schemas.microsoft.com/office/drawing/2017/decorative" val="1"/>
              </a:ext>
            </a:extLst>
          </p:cNvPr>
          <p:cNvGrpSpPr/>
          <p:nvPr/>
        </p:nvGrpSpPr>
        <p:grpSpPr>
          <a:xfrm>
            <a:off x="9938026" y="4676253"/>
            <a:ext cx="731520" cy="731520"/>
            <a:chOff x="9938026" y="4122324"/>
            <a:chExt cx="731520" cy="731520"/>
          </a:xfrm>
        </p:grpSpPr>
        <p:sp>
          <p:nvSpPr>
            <p:cNvPr id="9" name="Oval 8">
              <a:extLst>
                <a:ext uri="{FF2B5EF4-FFF2-40B4-BE49-F238E27FC236}">
                  <a16:creationId xmlns:a16="http://schemas.microsoft.com/office/drawing/2014/main" id="{BCC629E4-DDAB-1CCA-F66E-324C1FB80140}"/>
                </a:ext>
              </a:extLst>
            </p:cNvPr>
            <p:cNvSpPr/>
            <p:nvPr/>
          </p:nvSpPr>
          <p:spPr bwMode="auto">
            <a:xfrm>
              <a:off x="9938026" y="4122324"/>
              <a:ext cx="731520" cy="731520"/>
            </a:xfrm>
            <a:prstGeom prst="ellipse">
              <a:avLst/>
            </a:prstGeom>
            <a:solidFill>
              <a:schemeClr val="bg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10" name="Picture 9" descr="Icon&#10;&#10;Description automatically generated">
              <a:extLst>
                <a:ext uri="{FF2B5EF4-FFF2-40B4-BE49-F238E27FC236}">
                  <a16:creationId xmlns:a16="http://schemas.microsoft.com/office/drawing/2014/main" id="{BE30F6E2-65A1-4064-1AA3-CC8EE4465F9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28963" y="4206555"/>
              <a:ext cx="548640" cy="548640"/>
            </a:xfrm>
            <a:prstGeom prst="rect">
              <a:avLst/>
            </a:prstGeom>
          </p:spPr>
        </p:pic>
      </p:grpSp>
      <p:pic>
        <p:nvPicPr>
          <p:cNvPr id="32" name="Graphic 31">
            <a:extLst>
              <a:ext uri="{FF2B5EF4-FFF2-40B4-BE49-F238E27FC236}">
                <a16:creationId xmlns:a16="http://schemas.microsoft.com/office/drawing/2014/main" id="{D70BEF14-BADB-4C54-839D-B2766592B02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96476" y="1995143"/>
            <a:ext cx="1008934" cy="1008934"/>
          </a:xfrm>
          <a:prstGeom prst="rect">
            <a:avLst/>
          </a:prstGeom>
        </p:spPr>
      </p:pic>
      <p:sp>
        <p:nvSpPr>
          <p:cNvPr id="15" name="Title 13">
            <a:extLst>
              <a:ext uri="{FF2B5EF4-FFF2-40B4-BE49-F238E27FC236}">
                <a16:creationId xmlns:a16="http://schemas.microsoft.com/office/drawing/2014/main" id="{1726B619-367E-FCB8-6C18-C1FEAB362D44}"/>
              </a:ext>
            </a:extLst>
          </p:cNvPr>
          <p:cNvSpPr txBox="1">
            <a:spLocks/>
          </p:cNvSpPr>
          <p:nvPr/>
        </p:nvSpPr>
        <p:spPr>
          <a:xfrm>
            <a:off x="588263" y="1067475"/>
            <a:ext cx="1101852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effectLst/>
                <a:uLnTx/>
                <a:uFillTx/>
                <a:latin typeface="Segoe UI Semibold"/>
                <a:ea typeface="+mn-ea"/>
                <a:cs typeface="Segoe UI" pitchFamily="34" charset="0"/>
              </a:rPr>
              <a:t>The low-code platform that spans Office 365, Azure, Dynamics 365, and standalone applications</a:t>
            </a:r>
            <a:endParaRPr kumimoji="0" lang="en-US" sz="2000" b="0" i="0" u="none" strike="noStrike" kern="1200" cap="none" spc="0" normalizeH="0" baseline="0" noProof="0">
              <a:ln w="3175">
                <a:noFill/>
              </a:ln>
              <a:effectLst/>
              <a:uLnTx/>
              <a:uFillTx/>
              <a:latin typeface="Segoe UI Semibold"/>
              <a:ea typeface="+mn-ea"/>
              <a:cs typeface="Segoe UI" pitchFamily="34" charset="0"/>
            </a:endParaRPr>
          </a:p>
        </p:txBody>
      </p:sp>
      <p:grpSp>
        <p:nvGrpSpPr>
          <p:cNvPr id="24" name="Group 23">
            <a:extLst>
              <a:ext uri="{FF2B5EF4-FFF2-40B4-BE49-F238E27FC236}">
                <a16:creationId xmlns:a16="http://schemas.microsoft.com/office/drawing/2014/main" id="{E28BFEC4-3C55-9815-C4C7-9822BC975D54}"/>
              </a:ext>
              <a:ext uri="{C183D7F6-B498-43B3-948B-1728B52AA6E4}">
                <adec:decorative xmlns:adec="http://schemas.microsoft.com/office/drawing/2017/decorative" val="1"/>
              </a:ext>
            </a:extLst>
          </p:cNvPr>
          <p:cNvGrpSpPr/>
          <p:nvPr/>
        </p:nvGrpSpPr>
        <p:grpSpPr>
          <a:xfrm>
            <a:off x="1512515" y="4368678"/>
            <a:ext cx="9157031" cy="1039095"/>
            <a:chOff x="1512515" y="4368678"/>
            <a:chExt cx="9157031" cy="1039095"/>
          </a:xfrm>
        </p:grpSpPr>
        <p:cxnSp>
          <p:nvCxnSpPr>
            <p:cNvPr id="67" name="Straight Connector 66">
              <a:extLst>
                <a:ext uri="{FF2B5EF4-FFF2-40B4-BE49-F238E27FC236}">
                  <a16:creationId xmlns:a16="http://schemas.microsoft.com/office/drawing/2014/main" id="{FA3EC5F6-BF78-986C-CD8C-B3FE73903F32}"/>
                </a:ext>
              </a:extLst>
            </p:cNvPr>
            <p:cNvCxnSpPr>
              <a:cxnSpLocks/>
            </p:cNvCxnSpPr>
            <p:nvPr/>
          </p:nvCxnSpPr>
          <p:spPr>
            <a:xfrm>
              <a:off x="8197409" y="4368683"/>
              <a:ext cx="0" cy="457200"/>
            </a:xfrm>
            <a:prstGeom prst="line">
              <a:avLst/>
            </a:pr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pic>
          <p:nvPicPr>
            <p:cNvPr id="71" name="Graphic 70">
              <a:extLst>
                <a:ext uri="{FF2B5EF4-FFF2-40B4-BE49-F238E27FC236}">
                  <a16:creationId xmlns:a16="http://schemas.microsoft.com/office/drawing/2014/main" id="{D53F4E27-1BF1-8623-DEFE-96DD2ADA49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29176" y="4816929"/>
              <a:ext cx="437774" cy="449498"/>
            </a:xfrm>
            <a:prstGeom prst="rect">
              <a:avLst/>
            </a:prstGeom>
          </p:spPr>
        </p:pic>
        <p:sp>
          <p:nvSpPr>
            <p:cNvPr id="72" name="Rectangle 42">
              <a:extLst>
                <a:ext uri="{FF2B5EF4-FFF2-40B4-BE49-F238E27FC236}">
                  <a16:creationId xmlns:a16="http://schemas.microsoft.com/office/drawing/2014/main" id="{88112111-7DD6-ABB7-2A91-6578CC9BF3D3}"/>
                </a:ext>
              </a:extLst>
            </p:cNvPr>
            <p:cNvSpPr/>
            <p:nvPr/>
          </p:nvSpPr>
          <p:spPr bwMode="auto">
            <a:xfrm flipV="1">
              <a:off x="1864429" y="4368678"/>
              <a:ext cx="8431505" cy="448239"/>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F515D1A5-7790-EC27-A6F7-67F46AFB9E14}"/>
                </a:ext>
              </a:extLst>
            </p:cNvPr>
            <p:cNvCxnSpPr>
              <a:cxnSpLocks/>
            </p:cNvCxnSpPr>
            <p:nvPr/>
          </p:nvCxnSpPr>
          <p:spPr>
            <a:xfrm>
              <a:off x="3984653" y="4368683"/>
              <a:ext cx="0" cy="457200"/>
            </a:xfrm>
            <a:prstGeom prst="line">
              <a:avLst/>
            </a:pr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3409E45-DBE0-CE39-A993-1C3A13A2E0DD}"/>
                </a:ext>
              </a:extLst>
            </p:cNvPr>
            <p:cNvCxnSpPr>
              <a:cxnSpLocks/>
            </p:cNvCxnSpPr>
            <p:nvPr/>
          </p:nvCxnSpPr>
          <p:spPr>
            <a:xfrm>
              <a:off x="6091031" y="4368683"/>
              <a:ext cx="0" cy="457200"/>
            </a:xfrm>
            <a:prstGeom prst="line">
              <a:avLst/>
            </a:pr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C835EF6-2BB9-F2CC-3282-0C9563C22370}"/>
                </a:ext>
              </a:extLst>
            </p:cNvPr>
            <p:cNvGrpSpPr/>
            <p:nvPr/>
          </p:nvGrpSpPr>
          <p:grpSpPr>
            <a:xfrm>
              <a:off x="5725271" y="4676253"/>
              <a:ext cx="731520" cy="731520"/>
              <a:chOff x="6054425" y="4681604"/>
              <a:chExt cx="731520" cy="731520"/>
            </a:xfrm>
          </p:grpSpPr>
          <p:sp>
            <p:nvSpPr>
              <p:cNvPr id="80" name="Oval 79">
                <a:extLst>
                  <a:ext uri="{FF2B5EF4-FFF2-40B4-BE49-F238E27FC236}">
                    <a16:creationId xmlns:a16="http://schemas.microsoft.com/office/drawing/2014/main" id="{A26702EE-DE93-6818-2B28-89F8CD6BD700}"/>
                  </a:ext>
                </a:extLst>
              </p:cNvPr>
              <p:cNvSpPr/>
              <p:nvPr/>
            </p:nvSpPr>
            <p:spPr bwMode="auto">
              <a:xfrm>
                <a:off x="6054425" y="4681604"/>
                <a:ext cx="731520" cy="7315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83" name="Picture 2">
                <a:extLst>
                  <a:ext uri="{FF2B5EF4-FFF2-40B4-BE49-F238E27FC236}">
                    <a16:creationId xmlns:a16="http://schemas.microsoft.com/office/drawing/2014/main" id="{4AEE1FA4-5441-F563-0C88-E93B427EBC41}"/>
                  </a:ext>
                </a:extLst>
              </p:cNvPr>
              <p:cNvPicPr>
                <a:picLocks noChangeAspect="1" noChangeArrowheads="1"/>
              </p:cNvPicPr>
              <p:nvPr/>
            </p:nvPicPr>
            <p:blipFill>
              <a:blip r:embed="rId12" cstate="print">
                <a:alphaModFix/>
                <a:extLst>
                  <a:ext uri="{28A0092B-C50C-407E-A947-70E740481C1C}">
                    <a14:useLocalDpi xmlns:a14="http://schemas.microsoft.com/office/drawing/2010/main"/>
                  </a:ext>
                </a:extLst>
              </a:blip>
              <a:srcRect/>
              <a:stretch>
                <a:fillRect/>
              </a:stretch>
            </p:blipFill>
            <p:spPr bwMode="auto">
              <a:xfrm>
                <a:off x="6193407" y="4819035"/>
                <a:ext cx="453557" cy="45665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C3826FB3-476C-4294-8046-2BE34B835EB6}"/>
                </a:ext>
              </a:extLst>
            </p:cNvPr>
            <p:cNvGrpSpPr/>
            <p:nvPr/>
          </p:nvGrpSpPr>
          <p:grpSpPr>
            <a:xfrm>
              <a:off x="7831649" y="4676253"/>
              <a:ext cx="731520" cy="731520"/>
              <a:chOff x="7950114" y="4677607"/>
              <a:chExt cx="731520" cy="731520"/>
            </a:xfrm>
          </p:grpSpPr>
          <p:sp>
            <p:nvSpPr>
              <p:cNvPr id="59" name="Oval 58">
                <a:extLst>
                  <a:ext uri="{FF2B5EF4-FFF2-40B4-BE49-F238E27FC236}">
                    <a16:creationId xmlns:a16="http://schemas.microsoft.com/office/drawing/2014/main" id="{520D2544-6C8D-BAF2-C3A9-5471A3490F27}"/>
                  </a:ext>
                </a:extLst>
              </p:cNvPr>
              <p:cNvSpPr/>
              <p:nvPr/>
            </p:nvSpPr>
            <p:spPr bwMode="auto">
              <a:xfrm>
                <a:off x="7950114" y="4677607"/>
                <a:ext cx="731520" cy="7315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57" name="Graphic 1">
                <a:extLst>
                  <a:ext uri="{FF2B5EF4-FFF2-40B4-BE49-F238E27FC236}">
                    <a16:creationId xmlns:a16="http://schemas.microsoft.com/office/drawing/2014/main" id="{6AFFA7DE-D0A3-1322-B2F5-7C7292555A3D}"/>
                  </a:ext>
                </a:extLst>
              </p:cNvPr>
              <p:cNvPicPr>
                <a:picLocks noChangeAspect="1"/>
              </p:cNvPicPr>
              <p:nvPr/>
            </p:nvPicPr>
            <p:blipFill>
              <a:blip r:embed="rId13" cstate="print">
                <a:extLst>
                  <a:ext uri="{28A0092B-C50C-407E-A947-70E740481C1C}">
                    <a14:useLocalDpi xmlns:a14="http://schemas.microsoft.com/office/drawing/2010/main"/>
                  </a:ext>
                </a:extLst>
              </a:blip>
              <a:srcRect/>
              <a:stretch/>
            </p:blipFill>
            <p:spPr>
              <a:xfrm>
                <a:off x="8087274" y="4814767"/>
                <a:ext cx="457200" cy="457200"/>
              </a:xfrm>
              <a:prstGeom prst="rect">
                <a:avLst/>
              </a:prstGeom>
              <a:ln>
                <a:noFill/>
              </a:ln>
            </p:spPr>
          </p:pic>
        </p:grpSp>
        <p:grpSp>
          <p:nvGrpSpPr>
            <p:cNvPr id="18" name="Group 17">
              <a:extLst>
                <a:ext uri="{FF2B5EF4-FFF2-40B4-BE49-F238E27FC236}">
                  <a16:creationId xmlns:a16="http://schemas.microsoft.com/office/drawing/2014/main" id="{A17A938E-CBD3-713F-3100-FFE348580DA1}"/>
                </a:ext>
              </a:extLst>
            </p:cNvPr>
            <p:cNvGrpSpPr/>
            <p:nvPr/>
          </p:nvGrpSpPr>
          <p:grpSpPr>
            <a:xfrm>
              <a:off x="3618893" y="4676253"/>
              <a:ext cx="731520" cy="731520"/>
              <a:chOff x="3803071" y="4681604"/>
              <a:chExt cx="731520" cy="731520"/>
            </a:xfrm>
          </p:grpSpPr>
          <p:sp>
            <p:nvSpPr>
              <p:cNvPr id="79" name="Oval 78">
                <a:extLst>
                  <a:ext uri="{FF2B5EF4-FFF2-40B4-BE49-F238E27FC236}">
                    <a16:creationId xmlns:a16="http://schemas.microsoft.com/office/drawing/2014/main" id="{736073F0-A2E5-BF6A-4EB3-2F1EC231F420}"/>
                  </a:ext>
                </a:extLst>
              </p:cNvPr>
              <p:cNvSpPr/>
              <p:nvPr/>
            </p:nvSpPr>
            <p:spPr bwMode="auto">
              <a:xfrm>
                <a:off x="3803071" y="4681604"/>
                <a:ext cx="731520" cy="7315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53" name="Graphic 45">
                <a:extLst>
                  <a:ext uri="{FF2B5EF4-FFF2-40B4-BE49-F238E27FC236}">
                    <a16:creationId xmlns:a16="http://schemas.microsoft.com/office/drawing/2014/main" id="{18DEDE80-958D-EF08-F6A2-811E35F5B5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66531" y="4845064"/>
                <a:ext cx="404601" cy="404601"/>
              </a:xfrm>
              <a:prstGeom prst="rect">
                <a:avLst/>
              </a:prstGeom>
              <a:effectLst/>
            </p:spPr>
          </p:pic>
        </p:grpSp>
        <p:grpSp>
          <p:nvGrpSpPr>
            <p:cNvPr id="22" name="Group 21">
              <a:extLst>
                <a:ext uri="{FF2B5EF4-FFF2-40B4-BE49-F238E27FC236}">
                  <a16:creationId xmlns:a16="http://schemas.microsoft.com/office/drawing/2014/main" id="{668D27D8-13B5-FB6C-0AB3-DB4E92CCD9EA}"/>
                </a:ext>
              </a:extLst>
            </p:cNvPr>
            <p:cNvGrpSpPr/>
            <p:nvPr/>
          </p:nvGrpSpPr>
          <p:grpSpPr>
            <a:xfrm>
              <a:off x="9938026" y="4676253"/>
              <a:ext cx="731520" cy="731520"/>
              <a:chOff x="9888872" y="4676253"/>
              <a:chExt cx="731520" cy="731520"/>
            </a:xfrm>
          </p:grpSpPr>
          <p:sp>
            <p:nvSpPr>
              <p:cNvPr id="81" name="Oval 80">
                <a:extLst>
                  <a:ext uri="{FF2B5EF4-FFF2-40B4-BE49-F238E27FC236}">
                    <a16:creationId xmlns:a16="http://schemas.microsoft.com/office/drawing/2014/main" id="{5BB71F60-A0AD-FC3B-C895-46AF93EAF6C2}"/>
                  </a:ext>
                </a:extLst>
              </p:cNvPr>
              <p:cNvSpPr/>
              <p:nvPr/>
            </p:nvSpPr>
            <p:spPr bwMode="auto">
              <a:xfrm>
                <a:off x="9888872" y="4676253"/>
                <a:ext cx="731520" cy="7315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grpSp>
            <p:nvGrpSpPr>
              <p:cNvPr id="87" name="Group 86">
                <a:extLst>
                  <a:ext uri="{FF2B5EF4-FFF2-40B4-BE49-F238E27FC236}">
                    <a16:creationId xmlns:a16="http://schemas.microsoft.com/office/drawing/2014/main" id="{BC872789-1984-BC50-929B-C456BB2BB8AE}"/>
                  </a:ext>
                </a:extLst>
              </p:cNvPr>
              <p:cNvGrpSpPr/>
              <p:nvPr/>
            </p:nvGrpSpPr>
            <p:grpSpPr>
              <a:xfrm>
                <a:off x="10296979" y="5026734"/>
                <a:ext cx="201816" cy="177170"/>
                <a:chOff x="1820244" y="875314"/>
                <a:chExt cx="422005" cy="370465"/>
              </a:xfrm>
            </p:grpSpPr>
            <p:sp>
              <p:nvSpPr>
                <p:cNvPr id="88" name="Rectangle 87">
                  <a:extLst>
                    <a:ext uri="{FF2B5EF4-FFF2-40B4-BE49-F238E27FC236}">
                      <a16:creationId xmlns:a16="http://schemas.microsoft.com/office/drawing/2014/main" id="{0C3F51BE-4CEE-CA96-8FE5-1F2BECD92B5C}"/>
                    </a:ext>
                  </a:extLst>
                </p:cNvPr>
                <p:cNvSpPr/>
                <p:nvPr/>
              </p:nvSpPr>
              <p:spPr bwMode="auto">
                <a:xfrm rot="18911311">
                  <a:off x="1831559" y="988611"/>
                  <a:ext cx="113397" cy="218756"/>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FFD7C836-462E-05C5-3397-CB69520B2F8B}"/>
                    </a:ext>
                  </a:extLst>
                </p:cNvPr>
                <p:cNvSpPr/>
                <p:nvPr/>
              </p:nvSpPr>
              <p:spPr bwMode="auto">
                <a:xfrm rot="2681689">
                  <a:off x="1969198" y="925312"/>
                  <a:ext cx="111974" cy="3204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90" name="Freeform 126">
                  <a:extLst>
                    <a:ext uri="{FF2B5EF4-FFF2-40B4-BE49-F238E27FC236}">
                      <a16:creationId xmlns:a16="http://schemas.microsoft.com/office/drawing/2014/main" id="{5EDD6D56-1D1F-F2D5-9751-1E323FF1C0F1}"/>
                    </a:ext>
                  </a:extLst>
                </p:cNvPr>
                <p:cNvSpPr>
                  <a:spLocks/>
                </p:cNvSpPr>
                <p:nvPr/>
              </p:nvSpPr>
              <p:spPr bwMode="auto">
                <a:xfrm>
                  <a:off x="1820244" y="875314"/>
                  <a:ext cx="422005" cy="319436"/>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rgbClr val="0078D4"/>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sp>
          <p:nvSpPr>
            <p:cNvPr id="69" name="Oval 68">
              <a:extLst>
                <a:ext uri="{FF2B5EF4-FFF2-40B4-BE49-F238E27FC236}">
                  <a16:creationId xmlns:a16="http://schemas.microsoft.com/office/drawing/2014/main" id="{3FCF24A7-9112-AEEA-F053-D3986942764A}"/>
                </a:ext>
              </a:extLst>
            </p:cNvPr>
            <p:cNvSpPr/>
            <p:nvPr/>
          </p:nvSpPr>
          <p:spPr bwMode="auto">
            <a:xfrm>
              <a:off x="1512515" y="4676253"/>
              <a:ext cx="731520" cy="7315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grpSp>
      <p:pic>
        <p:nvPicPr>
          <p:cNvPr id="16" name="Picture 15">
            <a:extLst>
              <a:ext uri="{FF2B5EF4-FFF2-40B4-BE49-F238E27FC236}">
                <a16:creationId xmlns:a16="http://schemas.microsoft.com/office/drawing/2014/main" id="{F007BAF9-41FA-A56A-AC7F-26D3F63C5B91}"/>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21614" y="4767272"/>
            <a:ext cx="548640" cy="548640"/>
          </a:xfrm>
          <a:prstGeom prst="rect">
            <a:avLst/>
          </a:prstGeom>
        </p:spPr>
      </p:pic>
      <p:pic>
        <p:nvPicPr>
          <p:cNvPr id="13" name="Picture 12">
            <a:extLst>
              <a:ext uri="{FF2B5EF4-FFF2-40B4-BE49-F238E27FC236}">
                <a16:creationId xmlns:a16="http://schemas.microsoft.com/office/drawing/2014/main" id="{BE8CD65E-AF82-5C11-E9E1-05897803206C}"/>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29909" y="4770846"/>
            <a:ext cx="548640" cy="548640"/>
          </a:xfrm>
          <a:prstGeom prst="rect">
            <a:avLst/>
          </a:prstGeom>
        </p:spPr>
      </p:pic>
      <p:pic>
        <p:nvPicPr>
          <p:cNvPr id="5" name="Picture 4">
            <a:extLst>
              <a:ext uri="{FF2B5EF4-FFF2-40B4-BE49-F238E27FC236}">
                <a16:creationId xmlns:a16="http://schemas.microsoft.com/office/drawing/2014/main" id="{E277AE84-5741-64F2-64D0-F20390BF1036}"/>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672153" y="4849733"/>
            <a:ext cx="413631" cy="413631"/>
          </a:xfrm>
          <a:prstGeom prst="rect">
            <a:avLst/>
          </a:prstGeom>
        </p:spPr>
      </p:pic>
      <p:pic>
        <p:nvPicPr>
          <p:cNvPr id="20" name="Picture 19">
            <a:extLst>
              <a:ext uri="{FF2B5EF4-FFF2-40B4-BE49-F238E27FC236}">
                <a16:creationId xmlns:a16="http://schemas.microsoft.com/office/drawing/2014/main" id="{41AE1D0C-09E6-03BE-4B4B-2812149BC59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646256" y="4804663"/>
            <a:ext cx="464038" cy="464038"/>
          </a:xfrm>
          <a:prstGeom prst="rect">
            <a:avLst/>
          </a:prstGeom>
        </p:spPr>
      </p:pic>
      <p:pic>
        <p:nvPicPr>
          <p:cNvPr id="54" name="Graphic 53">
            <a:extLst>
              <a:ext uri="{FF2B5EF4-FFF2-40B4-BE49-F238E27FC236}">
                <a16:creationId xmlns:a16="http://schemas.microsoft.com/office/drawing/2014/main" id="{DA8141FB-DFF1-9085-92CB-168B5CEF3F7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09419" y="2047781"/>
            <a:ext cx="851314" cy="851314"/>
          </a:xfrm>
          <a:prstGeom prst="rect">
            <a:avLst/>
          </a:prstGeom>
        </p:spPr>
      </p:pic>
    </p:spTree>
    <p:extLst>
      <p:ext uri="{BB962C8B-B14F-4D97-AF65-F5344CB8AC3E}">
        <p14:creationId xmlns:p14="http://schemas.microsoft.com/office/powerpoint/2010/main" val="4014602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6491B64F-0F67-D34A-6A4C-C123D542AF2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04 [20] minutes</a:t>
            </a:r>
          </a:p>
        </p:txBody>
      </p:sp>
    </p:spTree>
    <p:extLst>
      <p:ext uri="{BB962C8B-B14F-4D97-AF65-F5344CB8AC3E}">
        <p14:creationId xmlns:p14="http://schemas.microsoft.com/office/powerpoint/2010/main" val="3780421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dirty="0"/>
              <a:t>Lab 05: </a:t>
            </a:r>
            <a:r>
              <a:rPr lang="en-US" b="1" dirty="0">
                <a:solidFill>
                  <a:schemeClr val="tx1">
                    <a:lumMod val="75000"/>
                    <a:lumOff val="25000"/>
                  </a:schemeClr>
                </a:solidFill>
              </a:rPr>
              <a:t>Knowledge sources, AI knowledge, and custom instructions</a:t>
            </a:r>
          </a:p>
        </p:txBody>
      </p:sp>
    </p:spTree>
    <p:extLst>
      <p:ext uri="{BB962C8B-B14F-4D97-AF65-F5344CB8AC3E}">
        <p14:creationId xmlns:p14="http://schemas.microsoft.com/office/powerpoint/2010/main" val="1796902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5</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290" b="290"/>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4800602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3E93BEAE-CC6E-78EF-D0F2-04F6D6E8C544}"/>
              </a:ext>
            </a:extLst>
          </p:cNvPr>
          <p:cNvSpPr>
            <a:spLocks noGrp="1"/>
          </p:cNvSpPr>
          <p:nvPr>
            <p:ph type="title"/>
          </p:nvPr>
        </p:nvSpPr>
        <p:spPr/>
        <p:txBody>
          <a:bodyPr/>
          <a:lstStyle/>
          <a:p>
            <a:r>
              <a:rPr lang="en-US" noProof="0"/>
              <a:t>Knowledge sources</a:t>
            </a:r>
            <a:endParaRPr lang="en-US"/>
          </a:p>
        </p:txBody>
      </p:sp>
      <p:pic>
        <p:nvPicPr>
          <p:cNvPr id="59" name="Picture Placeholder 58">
            <a:extLst>
              <a:ext uri="{FF2B5EF4-FFF2-40B4-BE49-F238E27FC236}">
                <a16:creationId xmlns:a16="http://schemas.microsoft.com/office/drawing/2014/main" id="{EE307733-67B3-AE40-68FD-CBA1A7363C97}"/>
              </a:ext>
            </a:extLst>
          </p:cNvPr>
          <p:cNvPicPr>
            <a:picLocks noGrp="1" noChangeAspect="1"/>
          </p:cNvPicPr>
          <p:nvPr>
            <p:ph type="pic" sz="quarter" idx="18"/>
          </p:nvPr>
        </p:nvPicPr>
        <p:blipFill>
          <a:blip r:embed="rId3" cstate="print">
            <a:extLst>
              <a:ext uri="{28A0092B-C50C-407E-A947-70E740481C1C}">
                <a14:useLocalDpi xmlns:a14="http://schemas.microsoft.com/office/drawing/2010/main"/>
              </a:ext>
            </a:extLst>
          </a:blip>
          <a:srcRect/>
          <a:stretch/>
        </p:blipFill>
        <p:spPr/>
      </p:pic>
      <p:sp>
        <p:nvSpPr>
          <p:cNvPr id="51" name="Text Placeholder 50">
            <a:extLst>
              <a:ext uri="{FF2B5EF4-FFF2-40B4-BE49-F238E27FC236}">
                <a16:creationId xmlns:a16="http://schemas.microsoft.com/office/drawing/2014/main" id="{0B7AA49E-C630-E12F-691F-6CE9D029DAE1}"/>
              </a:ext>
            </a:extLst>
          </p:cNvPr>
          <p:cNvSpPr>
            <a:spLocks noGrp="1"/>
          </p:cNvSpPr>
          <p:nvPr>
            <p:ph type="body" sz="quarter" idx="26"/>
          </p:nvPr>
        </p:nvSpPr>
        <p:spPr>
          <a:xfrm>
            <a:off x="588263" y="2087040"/>
            <a:ext cx="3621024" cy="646331"/>
          </a:xfrm>
        </p:spPr>
        <p:txBody>
          <a:bodyPr anchor="ctr">
            <a:spAutoFit/>
          </a:bodyPr>
          <a:lstStyle/>
          <a:p>
            <a:r>
              <a:rPr lang="en-US" sz="1400"/>
              <a:t>Enable multi-turn chat over your own internal and external knowledge sources and sites with generative answers</a:t>
            </a:r>
          </a:p>
        </p:txBody>
      </p:sp>
      <p:sp>
        <p:nvSpPr>
          <p:cNvPr id="52" name="Text Placeholder 51">
            <a:extLst>
              <a:ext uri="{FF2B5EF4-FFF2-40B4-BE49-F238E27FC236}">
                <a16:creationId xmlns:a16="http://schemas.microsoft.com/office/drawing/2014/main" id="{FCF13F58-D9BF-F952-7D7D-5CB3FAE78A0F}"/>
              </a:ext>
            </a:extLst>
          </p:cNvPr>
          <p:cNvSpPr>
            <a:spLocks noGrp="1"/>
          </p:cNvSpPr>
          <p:nvPr>
            <p:ph type="body" sz="quarter" idx="27"/>
          </p:nvPr>
        </p:nvSpPr>
        <p:spPr>
          <a:xfrm>
            <a:off x="588263" y="2960553"/>
            <a:ext cx="3621024" cy="430887"/>
          </a:xfrm>
        </p:spPr>
        <p:txBody>
          <a:bodyPr>
            <a:spAutoFit/>
          </a:bodyPr>
          <a:lstStyle/>
          <a:p>
            <a:r>
              <a:rPr lang="en-US" sz="1400"/>
              <a:t>Copilots can answer thousands of questions out of the box in seconds</a:t>
            </a:r>
          </a:p>
        </p:txBody>
      </p:sp>
      <p:sp>
        <p:nvSpPr>
          <p:cNvPr id="53" name="Text Placeholder 52">
            <a:extLst>
              <a:ext uri="{FF2B5EF4-FFF2-40B4-BE49-F238E27FC236}">
                <a16:creationId xmlns:a16="http://schemas.microsoft.com/office/drawing/2014/main" id="{9983B5E5-1000-21F4-48CB-166528340A15}"/>
              </a:ext>
            </a:extLst>
          </p:cNvPr>
          <p:cNvSpPr>
            <a:spLocks noGrp="1"/>
          </p:cNvSpPr>
          <p:nvPr>
            <p:ph type="body" sz="quarter" idx="28"/>
          </p:nvPr>
        </p:nvSpPr>
        <p:spPr>
          <a:xfrm>
            <a:off x="588263" y="3618622"/>
            <a:ext cx="3621024" cy="646331"/>
          </a:xfrm>
        </p:spPr>
        <p:txBody>
          <a:bodyPr>
            <a:spAutoFit/>
          </a:bodyPr>
          <a:lstStyle/>
          <a:p>
            <a:r>
              <a:rPr lang="en-US" sz="1400"/>
              <a:t>You can even pull data from an API or other backend system and enable generative chat over it</a:t>
            </a:r>
          </a:p>
        </p:txBody>
      </p:sp>
      <p:cxnSp>
        <p:nvCxnSpPr>
          <p:cNvPr id="56" name="Straight Connector 55">
            <a:extLst>
              <a:ext uri="{FF2B5EF4-FFF2-40B4-BE49-F238E27FC236}">
                <a16:creationId xmlns:a16="http://schemas.microsoft.com/office/drawing/2014/main" id="{5879D8B7-6EA2-7E6F-B0EB-E73800F01B4A}"/>
              </a:ext>
            </a:extLst>
          </p:cNvPr>
          <p:cNvCxnSpPr>
            <a:cxnSpLocks/>
          </p:cNvCxnSpPr>
          <p:nvPr/>
        </p:nvCxnSpPr>
        <p:spPr>
          <a:xfrm>
            <a:off x="597926" y="2846962"/>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8" name="Picture 57" descr="A screenshot of a computer&#10;&#10;Description automatically generated">
            <a:extLst>
              <a:ext uri="{FF2B5EF4-FFF2-40B4-BE49-F238E27FC236}">
                <a16:creationId xmlns:a16="http://schemas.microsoft.com/office/drawing/2014/main" id="{1B3C7EF8-10F1-41C5-9BB5-B492C7E328B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8263" y="4378544"/>
            <a:ext cx="2617714" cy="1667728"/>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nvGrpSpPr>
          <p:cNvPr id="62" name="Group 61">
            <a:extLst>
              <a:ext uri="{FF2B5EF4-FFF2-40B4-BE49-F238E27FC236}">
                <a16:creationId xmlns:a16="http://schemas.microsoft.com/office/drawing/2014/main" id="{FDDF568B-E151-9680-1157-FB7EBDDABE1D}"/>
              </a:ext>
            </a:extLst>
          </p:cNvPr>
          <p:cNvGrpSpPr/>
          <p:nvPr/>
        </p:nvGrpSpPr>
        <p:grpSpPr>
          <a:xfrm>
            <a:off x="9228395" y="5985509"/>
            <a:ext cx="2982654" cy="487718"/>
            <a:chOff x="9228395" y="6156959"/>
            <a:chExt cx="2982654" cy="487718"/>
          </a:xfrm>
        </p:grpSpPr>
        <p:sp>
          <p:nvSpPr>
            <p:cNvPr id="60" name="Rectangle: Top Corners Rounded 59">
              <a:extLst>
                <a:ext uri="{FF2B5EF4-FFF2-40B4-BE49-F238E27FC236}">
                  <a16:creationId xmlns:a16="http://schemas.microsoft.com/office/drawing/2014/main" id="{D498C3F3-E2F8-1DC3-66EA-8E64EC671E6E}"/>
                </a:ext>
              </a:extLst>
            </p:cNvPr>
            <p:cNvSpPr/>
            <p:nvPr/>
          </p:nvSpPr>
          <p:spPr bwMode="auto">
            <a:xfrm rot="16200000">
              <a:off x="10652741" y="5086368"/>
              <a:ext cx="487718" cy="2628899"/>
            </a:xfrm>
            <a:prstGeom prst="round2SameRect">
              <a:avLst>
                <a:gd name="adj1" fmla="val 50000"/>
                <a:gd name="adj2" fmla="val 0"/>
              </a:avLst>
            </a:prstGeom>
            <a:solidFill>
              <a:schemeClr val="accent4"/>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2E304CEB-2621-0CE5-D381-B735BCD4EBED}"/>
                </a:ext>
              </a:extLst>
            </p:cNvPr>
            <p:cNvSpPr txBox="1">
              <a:spLocks/>
            </p:cNvSpPr>
            <p:nvPr/>
          </p:nvSpPr>
          <p:spPr>
            <a:xfrm>
              <a:off x="9228395" y="6320826"/>
              <a:ext cx="2865484" cy="159984"/>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Try now at </a:t>
              </a:r>
              <a:r>
                <a:rPr kumimoji="0" lang="en-GB" sz="1100" b="1" i="0" u="none" strike="noStrike" kern="1200" cap="none" spc="0" normalizeH="0" baseline="0" noProof="0" dirty="0">
                  <a:ln>
                    <a:noFill/>
                  </a:ln>
                  <a:solidFill>
                    <a:srgbClr val="4CCBED"/>
                  </a:solidFill>
                  <a:effectLst/>
                  <a:uLnTx/>
                  <a:uFillTx/>
                  <a:latin typeface="Segoe UI Semibold"/>
                  <a:ea typeface="+mn-ea"/>
                  <a:cs typeface="Segoe UI" panose="020B0502040204020203" pitchFamily="34" charset="0"/>
                </a:rPr>
                <a:t>aka.ms/</a:t>
              </a:r>
              <a:r>
                <a:rPr lang="en-GB" sz="1100" b="1" dirty="0">
                  <a:solidFill>
                    <a:srgbClr val="4CCBED"/>
                  </a:solidFill>
                  <a:latin typeface="Segoe UI Semibold"/>
                </a:rPr>
                <a:t>CopilotStudioDemo</a:t>
              </a:r>
              <a:endParaRPr kumimoji="0" lang="en-GB" sz="1100" b="1" i="0" u="none" strike="noStrike" kern="1200" cap="none" spc="0" normalizeH="0" baseline="0" noProof="0" dirty="0">
                <a:ln>
                  <a:noFill/>
                </a:ln>
                <a:solidFill>
                  <a:srgbClr val="4CCBED"/>
                </a:solidFill>
                <a:effectLst/>
                <a:uLnTx/>
                <a:uFillTx/>
                <a:latin typeface="Segoe UI Semibold"/>
                <a:ea typeface="+mn-ea"/>
                <a:cs typeface="Segoe UI" panose="020B0502040204020203" pitchFamily="34" charset="0"/>
              </a:endParaRPr>
            </a:p>
          </p:txBody>
        </p:sp>
      </p:grpSp>
      <p:cxnSp>
        <p:nvCxnSpPr>
          <p:cNvPr id="10" name="Straight Connector 9">
            <a:extLst>
              <a:ext uri="{FF2B5EF4-FFF2-40B4-BE49-F238E27FC236}">
                <a16:creationId xmlns:a16="http://schemas.microsoft.com/office/drawing/2014/main" id="{C16F6DB6-705C-A7C1-3196-ECA192817A81}"/>
              </a:ext>
            </a:extLst>
          </p:cNvPr>
          <p:cNvCxnSpPr>
            <a:cxnSpLocks/>
          </p:cNvCxnSpPr>
          <p:nvPr/>
        </p:nvCxnSpPr>
        <p:spPr>
          <a:xfrm>
            <a:off x="597926" y="3505031"/>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189B673-39E5-AE5D-FB5D-FC59B8657119}"/>
              </a:ext>
            </a:extLst>
          </p:cNvPr>
          <p:cNvGrpSpPr/>
          <p:nvPr/>
        </p:nvGrpSpPr>
        <p:grpSpPr>
          <a:xfrm>
            <a:off x="588263" y="6159863"/>
            <a:ext cx="11603737" cy="698137"/>
            <a:chOff x="588263" y="6159863"/>
            <a:chExt cx="11603737" cy="698137"/>
          </a:xfrm>
        </p:grpSpPr>
        <p:sp>
          <p:nvSpPr>
            <p:cNvPr id="9" name="Freeform: Shape 8">
              <a:extLst>
                <a:ext uri="{FF2B5EF4-FFF2-40B4-BE49-F238E27FC236}">
                  <a16:creationId xmlns:a16="http://schemas.microsoft.com/office/drawing/2014/main" id="{E9713A41-6ABD-95F4-8929-BF1901432B0C}"/>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052999B0-7EC0-69E6-0CF6-4265B7A15BA5}"/>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7AE5051D-73E4-FF0B-84F4-675031F4A221}"/>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Generally Available</a:t>
              </a:r>
            </a:p>
          </p:txBody>
        </p:sp>
      </p:grpSp>
    </p:spTree>
    <p:extLst>
      <p:ext uri="{BB962C8B-B14F-4D97-AF65-F5344CB8AC3E}">
        <p14:creationId xmlns:p14="http://schemas.microsoft.com/office/powerpoint/2010/main" val="25498995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par>
                                <p:cTn id="12" presetID="35" presetClass="path" presetSubtype="0" accel="50000" decel="50000" fill="hold" nodeType="withEffect">
                                  <p:stCondLst>
                                    <p:cond delay="750"/>
                                  </p:stCondLst>
                                  <p:childTnLst>
                                    <p:animMotion origin="layout" path="M 0.01966 3.7037E-6 L -2.91667E-6 3.7037E-6 " pathEditMode="relative" rAng="0" ptsTypes="AA">
                                      <p:cBhvr>
                                        <p:cTn id="13" dur="1000" fill="hold"/>
                                        <p:tgtEl>
                                          <p:spTgt spid="56"/>
                                        </p:tgtEl>
                                        <p:attrNameLst>
                                          <p:attrName>ppt_x</p:attrName>
                                          <p:attrName>ppt_y</p:attrName>
                                        </p:attrNameLst>
                                      </p:cBhvr>
                                      <p:rCtr x="-990" y="0"/>
                                    </p:animMotion>
                                  </p:childTnLst>
                                </p:cTn>
                              </p:par>
                              <p:par>
                                <p:cTn id="14" presetID="10" presetClass="entr" presetSubtype="0" fill="hold" nodeType="withEffect">
                                  <p:stCondLst>
                                    <p:cond delay="100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35" presetClass="path" presetSubtype="0" accel="50000" decel="50000" fill="hold" nodeType="withEffect">
                                  <p:stCondLst>
                                    <p:cond delay="1000"/>
                                  </p:stCondLst>
                                  <p:childTnLst>
                                    <p:animMotion origin="layout" path="M 0.01966 -3.7037E-6 L 1.04167E-6 -3.7037E-6 " pathEditMode="relative" rAng="0" ptsTypes="AA">
                                      <p:cBhvr>
                                        <p:cTn id="18" dur="1000" fill="hold"/>
                                        <p:tgtEl>
                                          <p:spTgt spid="58"/>
                                        </p:tgtEl>
                                        <p:attrNameLst>
                                          <p:attrName>ppt_x</p:attrName>
                                          <p:attrName>ppt_y</p:attrName>
                                        </p:attrNameLst>
                                      </p:cBhvr>
                                      <p:rCtr x="-990" y="0"/>
                                    </p:animMotion>
                                  </p:childTnLst>
                                </p:cTn>
                              </p:par>
                              <p:par>
                                <p:cTn id="19" presetID="10" presetClass="entr" presetSubtype="0" fill="hold" nodeType="withEffect">
                                  <p:stCondLst>
                                    <p:cond delay="75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35" presetClass="path" presetSubtype="0" accel="50000" decel="50000" fill="hold" nodeType="withEffect">
                                  <p:stCondLst>
                                    <p:cond delay="750"/>
                                  </p:stCondLst>
                                  <p:childTnLst>
                                    <p:animMotion origin="layout" path="M 0.01966 -1.11111E-6 L -2.91667E-6 -1.11111E-6 " pathEditMode="relative" rAng="0" ptsTypes="AA">
                                      <p:cBhvr>
                                        <p:cTn id="23" dur="1000" fill="hold"/>
                                        <p:tgtEl>
                                          <p:spTgt spid="10"/>
                                        </p:tgtEl>
                                        <p:attrNameLst>
                                          <p:attrName>ppt_x</p:attrName>
                                          <p:attrName>ppt_y</p:attrName>
                                        </p:attrNameLst>
                                      </p:cBhvr>
                                      <p:rCtr x="-990" y="0"/>
                                    </p:animMotion>
                                  </p:childTnLst>
                                </p:cTn>
                              </p:par>
                              <p:par>
                                <p:cTn id="24" presetID="2" presetClass="entr" presetSubtype="2" decel="10000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1+#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0503835-EB7C-CBA2-8C09-082A09327BED}"/>
              </a:ext>
            </a:extLst>
          </p:cNvPr>
          <p:cNvSpPr>
            <a:spLocks noGrp="1"/>
          </p:cNvSpPr>
          <p:nvPr>
            <p:ph type="title"/>
          </p:nvPr>
        </p:nvSpPr>
        <p:spPr>
          <a:xfrm>
            <a:off x="432684" y="171017"/>
            <a:ext cx="3225081" cy="861774"/>
          </a:xfrm>
        </p:spPr>
        <p:txBody>
          <a:bodyPr/>
          <a:lstStyle/>
          <a:p>
            <a:r>
              <a:rPr lang="en-US" sz="2800" b="1"/>
              <a:t>Knowledge sources &amp; Generative AI</a:t>
            </a:r>
          </a:p>
        </p:txBody>
      </p:sp>
      <p:cxnSp>
        <p:nvCxnSpPr>
          <p:cNvPr id="8" name="Straight Connector 7">
            <a:extLst>
              <a:ext uri="{FF2B5EF4-FFF2-40B4-BE49-F238E27FC236}">
                <a16:creationId xmlns:a16="http://schemas.microsoft.com/office/drawing/2014/main" id="{E8AAFCBD-F1CE-F0AA-9BDC-13FB21B12EAA}"/>
              </a:ext>
            </a:extLst>
          </p:cNvPr>
          <p:cNvCxnSpPr>
            <a:cxnSpLocks/>
            <a:stCxn id="46" idx="2"/>
            <a:endCxn id="57" idx="0"/>
          </p:cNvCxnSpPr>
          <p:nvPr/>
        </p:nvCxnSpPr>
        <p:spPr>
          <a:xfrm>
            <a:off x="2102813" y="3503446"/>
            <a:ext cx="0"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60">
            <a:extLst>
              <a:ext uri="{FF2B5EF4-FFF2-40B4-BE49-F238E27FC236}">
                <a16:creationId xmlns:a16="http://schemas.microsoft.com/office/drawing/2014/main" id="{897CE978-D202-A248-795B-E403203EB018}"/>
              </a:ext>
            </a:extLst>
          </p:cNvPr>
          <p:cNvCxnSpPr>
            <a:cxnSpLocks/>
            <a:stCxn id="46" idx="3"/>
            <a:endCxn id="22" idx="1"/>
          </p:cNvCxnSpPr>
          <p:nvPr/>
        </p:nvCxnSpPr>
        <p:spPr>
          <a:xfrm flipV="1">
            <a:off x="3099396" y="2077920"/>
            <a:ext cx="741821" cy="982281"/>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60">
            <a:extLst>
              <a:ext uri="{FF2B5EF4-FFF2-40B4-BE49-F238E27FC236}">
                <a16:creationId xmlns:a16="http://schemas.microsoft.com/office/drawing/2014/main" id="{8617FE11-24E6-9F24-CC4C-8082C89DDC99}"/>
              </a:ext>
            </a:extLst>
          </p:cNvPr>
          <p:cNvCxnSpPr>
            <a:cxnSpLocks/>
            <a:stCxn id="46" idx="3"/>
            <a:endCxn id="15" idx="1"/>
          </p:cNvCxnSpPr>
          <p:nvPr/>
        </p:nvCxnSpPr>
        <p:spPr>
          <a:xfrm>
            <a:off x="3099396" y="3060201"/>
            <a:ext cx="741821" cy="60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60">
            <a:extLst>
              <a:ext uri="{FF2B5EF4-FFF2-40B4-BE49-F238E27FC236}">
                <a16:creationId xmlns:a16="http://schemas.microsoft.com/office/drawing/2014/main" id="{586975D6-32D6-4FBF-A9A3-D2C10A22B4C1}"/>
              </a:ext>
            </a:extLst>
          </p:cNvPr>
          <p:cNvCxnSpPr>
            <a:cxnSpLocks/>
            <a:stCxn id="46" idx="3"/>
            <a:endCxn id="37" idx="1"/>
          </p:cNvCxnSpPr>
          <p:nvPr/>
        </p:nvCxnSpPr>
        <p:spPr>
          <a:xfrm>
            <a:off x="3099396" y="3060201"/>
            <a:ext cx="741821" cy="917216"/>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60">
            <a:extLst>
              <a:ext uri="{FF2B5EF4-FFF2-40B4-BE49-F238E27FC236}">
                <a16:creationId xmlns:a16="http://schemas.microsoft.com/office/drawing/2014/main" id="{9211AA0A-7EC5-0291-21B4-5DD653656789}"/>
              </a:ext>
            </a:extLst>
          </p:cNvPr>
          <p:cNvCxnSpPr>
            <a:cxnSpLocks/>
            <a:stCxn id="46" idx="3"/>
            <a:endCxn id="18" idx="1"/>
          </p:cNvCxnSpPr>
          <p:nvPr/>
        </p:nvCxnSpPr>
        <p:spPr>
          <a:xfrm>
            <a:off x="3099396" y="3060201"/>
            <a:ext cx="741821" cy="18446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FF3A33E-00AA-A4BA-B88B-268F0D712EDC}"/>
              </a:ext>
            </a:extLst>
          </p:cNvPr>
          <p:cNvSpPr/>
          <p:nvPr/>
        </p:nvSpPr>
        <p:spPr>
          <a:xfrm>
            <a:off x="3841217" y="2675343"/>
            <a:ext cx="7886169" cy="78189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rgbClr val="0078D4"/>
                </a:solidFill>
                <a:latin typeface="Aptos" panose="020B0004020202020204" pitchFamily="34" charset="0"/>
              </a:rPr>
              <a:t>Azure</a:t>
            </a:r>
            <a:r>
              <a:rPr lang="en-US" sz="1300" b="1">
                <a:solidFill>
                  <a:schemeClr val="bg2"/>
                </a:solidFill>
                <a:latin typeface="Aptos" panose="020B0004020202020204" pitchFamily="34" charset="0"/>
              </a:rPr>
              <a:t> OpenAI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on your data</a:t>
            </a:r>
            <a:br>
              <a:rPr lang="en-US" sz="1300" b="1">
                <a:solidFill>
                  <a:schemeClr val="bg2"/>
                </a:solidFill>
                <a:latin typeface="Aptos" panose="020B0004020202020204" pitchFamily="34" charset="0"/>
              </a:rPr>
            </a:br>
            <a:r>
              <a:rPr kumimoji="0" lang="en-US" sz="1000" b="0" i="0" u="none" strike="noStrike" kern="1200" cap="none" spc="0" normalizeH="0" baseline="0" noProof="0">
                <a:ln>
                  <a:noFill/>
                </a:ln>
                <a:solidFill>
                  <a:srgbClr val="FF5C39"/>
                </a:solidFill>
                <a:effectLst/>
                <a:uLnTx/>
                <a:uFillTx/>
                <a:latin typeface="Aptos" panose="020B0004020202020204" pitchFamily="34" charset="0"/>
                <a:ea typeface="+mn-ea"/>
                <a:cs typeface="+mn-cs"/>
              </a:rPr>
              <a:t>preview</a:t>
            </a:r>
            <a:endParaRPr lang="en-US" sz="1300" b="1">
              <a:solidFill>
                <a:srgbClr val="FF5C39"/>
              </a:solidFill>
              <a:latin typeface="Aptos" panose="020B0004020202020204" pitchFamily="34" charset="0"/>
            </a:endParaRPr>
          </a:p>
        </p:txBody>
      </p:sp>
      <p:sp>
        <p:nvSpPr>
          <p:cNvPr id="16" name="TextBox 15">
            <a:extLst>
              <a:ext uri="{FF2B5EF4-FFF2-40B4-BE49-F238E27FC236}">
                <a16:creationId xmlns:a16="http://schemas.microsoft.com/office/drawing/2014/main" id="{24671B22-F0BF-3DB4-E393-AC42F7142FCB}"/>
              </a:ext>
            </a:extLst>
          </p:cNvPr>
          <p:cNvSpPr txBox="1"/>
          <p:nvPr/>
        </p:nvSpPr>
        <p:spPr>
          <a:xfrm>
            <a:off x="5653444" y="269627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Returns results from the linked Azure AI Search index (keyword, semantic, and vector search).</a:t>
            </a:r>
          </a:p>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Not a passthrough to Azure OpenAI – generative answers summarization and validation apply.</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Connection isn’t delegated:</a:t>
            </a:r>
            <a:r>
              <a:rPr lang="en-US" sz="1100">
                <a:latin typeface="Aptos" panose="020B0004020202020204" pitchFamily="34" charset="0"/>
              </a:rPr>
              <a:t> no security trimming, no authentication requirement for the user.</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Can index content from public URLs/web addresses (</a:t>
            </a:r>
            <a:r>
              <a:rPr lang="en-US" sz="1100">
                <a:latin typeface="Aptos" panose="020B0004020202020204" pitchFamily="34" charset="0"/>
              </a:rPr>
              <a:t>useful if regional boundary is required).</a:t>
            </a:r>
            <a:endParaRPr lang="en-US" sz="1100" kern="1200">
              <a:latin typeface="Aptos" panose="020B0004020202020204" pitchFamily="34" charset="0"/>
            </a:endParaRPr>
          </a:p>
        </p:txBody>
      </p:sp>
      <p:sp>
        <p:nvSpPr>
          <p:cNvPr id="18" name="Rectangle: Rounded Corners 17">
            <a:extLst>
              <a:ext uri="{FF2B5EF4-FFF2-40B4-BE49-F238E27FC236}">
                <a16:creationId xmlns:a16="http://schemas.microsoft.com/office/drawing/2014/main" id="{FA24BB08-49E8-65BD-AA9B-1C77945AFFE7}"/>
              </a:ext>
            </a:extLst>
          </p:cNvPr>
          <p:cNvSpPr/>
          <p:nvPr/>
        </p:nvSpPr>
        <p:spPr>
          <a:xfrm>
            <a:off x="3841217" y="4520168"/>
            <a:ext cx="7886169" cy="76944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Custom data</a:t>
            </a:r>
          </a:p>
        </p:txBody>
      </p:sp>
      <p:pic>
        <p:nvPicPr>
          <p:cNvPr id="19" name="Graphic 18">
            <a:extLst>
              <a:ext uri="{FF2B5EF4-FFF2-40B4-BE49-F238E27FC236}">
                <a16:creationId xmlns:a16="http://schemas.microsoft.com/office/drawing/2014/main" id="{FC063202-47C7-16EB-2193-E6A7FA534D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027" y="4724888"/>
            <a:ext cx="360000" cy="360000"/>
          </a:xfrm>
          <a:prstGeom prst="rect">
            <a:avLst/>
          </a:prstGeom>
        </p:spPr>
      </p:pic>
      <p:sp>
        <p:nvSpPr>
          <p:cNvPr id="20" name="TextBox 19">
            <a:extLst>
              <a:ext uri="{FF2B5EF4-FFF2-40B4-BE49-F238E27FC236}">
                <a16:creationId xmlns:a16="http://schemas.microsoft.com/office/drawing/2014/main" id="{4FFB7ED6-9491-6276-53CE-0B6E09AA3F65}"/>
              </a:ext>
            </a:extLst>
          </p:cNvPr>
          <p:cNvSpPr txBox="1"/>
          <p:nvPr/>
        </p:nvSpPr>
        <p:spPr>
          <a:xfrm>
            <a:off x="5654446" y="4516106"/>
            <a:ext cx="6080511" cy="769441"/>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Requires a step to </a:t>
            </a:r>
            <a:r>
              <a:rPr lang="en-US" sz="1100">
                <a:latin typeface="Aptos" panose="020B0004020202020204" pitchFamily="34" charset="0"/>
              </a:rPr>
              <a:t>query the </a:t>
            </a:r>
            <a:r>
              <a:rPr lang="en-US" sz="1100" kern="1200">
                <a:latin typeface="Aptos" panose="020B0004020202020204" pitchFamily="34" charset="0"/>
                <a:ea typeface="+mn-ea"/>
                <a:cs typeface="+mn-cs"/>
              </a:rPr>
              <a:t>data source – using cloud flows, connectors, or HTTP requests. </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Results are passed as inputs to the generative answers to summarize an answer for the query.</a:t>
            </a:r>
          </a:p>
          <a:p>
            <a:pPr marL="171450" indent="-171450" defTabSz="932719">
              <a:buFont typeface="Arial" panose="020B0604020202020204" pitchFamily="34" charset="0"/>
              <a:buChar char="•"/>
            </a:pPr>
            <a:r>
              <a:rPr lang="en-US" sz="1100" kern="1200">
                <a:latin typeface="Aptos"/>
              </a:rPr>
              <a:t>Input data needs to be in table format, with 3 properties: Content (typically snippets of relevant content) </a:t>
            </a:r>
            <a:r>
              <a:rPr lang="en-US" sz="1100">
                <a:latin typeface="Aptos"/>
              </a:rPr>
              <a:t>, </a:t>
            </a:r>
            <a:r>
              <a:rPr lang="en-US" sz="1100" kern="1200">
                <a:latin typeface="Aptos"/>
              </a:rPr>
              <a:t>ContentLocation (optional, typically a URL) and Title (optional).</a:t>
            </a:r>
          </a:p>
        </p:txBody>
      </p:sp>
      <p:sp>
        <p:nvSpPr>
          <p:cNvPr id="22" name="Rectangle: Rounded Corners 21">
            <a:extLst>
              <a:ext uri="{FF2B5EF4-FFF2-40B4-BE49-F238E27FC236}">
                <a16:creationId xmlns:a16="http://schemas.microsoft.com/office/drawing/2014/main" id="{0D78DF7F-B804-3863-50B7-9959BC792018}"/>
              </a:ext>
            </a:extLst>
          </p:cNvPr>
          <p:cNvSpPr/>
          <p:nvPr/>
        </p:nvSpPr>
        <p:spPr>
          <a:xfrm>
            <a:off x="3841217" y="1610628"/>
            <a:ext cx="7886169" cy="934583"/>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SharePoint</a:t>
            </a:r>
          </a:p>
          <a:p>
            <a:pPr marL="542925"/>
            <a:endParaRPr lang="en-US" sz="1400" b="1">
              <a:solidFill>
                <a:schemeClr val="bg2"/>
              </a:solidFill>
              <a:latin typeface="Aptos SemiBold" panose="020B0004020202020204" pitchFamily="34" charset="0"/>
            </a:endParaRPr>
          </a:p>
        </p:txBody>
      </p:sp>
      <p:pic>
        <p:nvPicPr>
          <p:cNvPr id="23" name="Graphic 22">
            <a:extLst>
              <a:ext uri="{FF2B5EF4-FFF2-40B4-BE49-F238E27FC236}">
                <a16:creationId xmlns:a16="http://schemas.microsoft.com/office/drawing/2014/main" id="{475F1426-B0F7-138B-33B1-13C6DB8E8F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1025" y="1897919"/>
            <a:ext cx="360000" cy="360000"/>
          </a:xfrm>
          <a:prstGeom prst="rect">
            <a:avLst/>
          </a:prstGeom>
        </p:spPr>
      </p:pic>
      <p:sp>
        <p:nvSpPr>
          <p:cNvPr id="24" name="TextBox 23">
            <a:extLst>
              <a:ext uri="{FF2B5EF4-FFF2-40B4-BE49-F238E27FC236}">
                <a16:creationId xmlns:a16="http://schemas.microsoft.com/office/drawing/2014/main" id="{0C0422A9-F466-D522-84AC-22D6249A2B46}"/>
              </a:ext>
            </a:extLst>
          </p:cNvPr>
          <p:cNvSpPr txBox="1"/>
          <p:nvPr/>
        </p:nvSpPr>
        <p:spPr>
          <a:xfrm>
            <a:off x="5653444" y="1613182"/>
            <a:ext cx="6080511" cy="938719"/>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Requires the user to be authenticated with Entra ID to make delegated calls to the Graph API.</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Matching files (max 3 MB) are retrieved to get detailed snippets to summarize.</a:t>
            </a:r>
            <a:endParaRPr lang="en-US" sz="1100" kern="1200">
              <a:latin typeface="Aptos" panose="020B0004020202020204" pitchFamily="34" charset="0"/>
            </a:endParaRP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Up to 4 </a:t>
            </a:r>
            <a:r>
              <a:rPr lang="en-US" sz="1100" kern="1200">
                <a:latin typeface="Aptos" panose="020B0004020202020204" pitchFamily="34" charset="0"/>
              </a:rPr>
              <a:t>SharePoint or OneDrive for Business sites</a:t>
            </a:r>
            <a:r>
              <a:rPr lang="en-US" sz="1100">
                <a:latin typeface="Aptos" panose="020B0004020202020204" pitchFamily="34" charset="0"/>
              </a:rPr>
              <a:t> (but the list can be dynamic).</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latin typeface="Aptos" panose="020B0004020202020204" pitchFamily="34" charset="0"/>
              </a:rPr>
              <a:t>Users eligible to Microsoft 365 Semantic Index </a:t>
            </a:r>
            <a:r>
              <a:rPr lang="en-US" sz="1100">
                <a:latin typeface="Aptos" panose="020B0004020202020204" pitchFamily="34" charset="0"/>
              </a:rPr>
              <a:t>benefit from better results.</a:t>
            </a:r>
            <a:endParaRPr lang="en-US" sz="1100" kern="1200">
              <a:latin typeface="Aptos" panose="020B0004020202020204" pitchFamily="34" charset="0"/>
            </a:endParaRPr>
          </a:p>
        </p:txBody>
      </p:sp>
      <p:pic>
        <p:nvPicPr>
          <p:cNvPr id="26" name="Graphic 25">
            <a:extLst>
              <a:ext uri="{FF2B5EF4-FFF2-40B4-BE49-F238E27FC236}">
                <a16:creationId xmlns:a16="http://schemas.microsoft.com/office/drawing/2014/main" id="{11E68A72-77E8-6A61-2CAF-4B9D99EB9E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8917" y="2099861"/>
            <a:ext cx="144000" cy="144000"/>
          </a:xfrm>
          <a:prstGeom prst="rect">
            <a:avLst/>
          </a:prstGeom>
        </p:spPr>
      </p:pic>
      <p:sp>
        <p:nvSpPr>
          <p:cNvPr id="27" name="TextBox 26">
            <a:extLst>
              <a:ext uri="{FF2B5EF4-FFF2-40B4-BE49-F238E27FC236}">
                <a16:creationId xmlns:a16="http://schemas.microsoft.com/office/drawing/2014/main" id="{828F469A-86CA-9F40-6832-716EA7D5AB9A}"/>
              </a:ext>
            </a:extLst>
          </p:cNvPr>
          <p:cNvSpPr txBox="1"/>
          <p:nvPr/>
        </p:nvSpPr>
        <p:spPr>
          <a:xfrm>
            <a:off x="4631441" y="2095424"/>
            <a:ext cx="793821" cy="153888"/>
          </a:xfrm>
          <a:prstGeom prst="rect">
            <a:avLst/>
          </a:prstGeom>
          <a:noFill/>
        </p:spPr>
        <p:txBody>
          <a:bodyPr wrap="square" lIns="0" tIns="0" rIns="0" bIns="0" rtlCol="0">
            <a:spAutoFit/>
          </a:bodyPr>
          <a:lstStyle/>
          <a:p>
            <a:pPr algn="l" defTabSz="932719" rtl="0" eaLnBrk="1" latinLnBrk="0" hangingPunct="1"/>
            <a:r>
              <a:rPr lang="en-US" sz="1000" kern="1200">
                <a:solidFill>
                  <a:schemeClr val="bg2"/>
                </a:solidFill>
                <a:latin typeface="Aptos" panose="020B0004020202020204" pitchFamily="34" charset="0"/>
              </a:rPr>
              <a:t>Internal only</a:t>
            </a:r>
            <a:endParaRPr kumimoji="0" lang="en-US" sz="1000" b="0" i="0" u="none" strike="noStrike" kern="1200" cap="none" spc="0" normalizeH="0" baseline="0" noProof="0">
              <a:ln>
                <a:noFill/>
              </a:ln>
              <a:solidFill>
                <a:schemeClr val="bg2"/>
              </a:solidFill>
              <a:effectLst/>
              <a:uLnTx/>
              <a:uFillTx/>
              <a:latin typeface="Aptos" panose="020B0004020202020204" pitchFamily="34" charset="0"/>
            </a:endParaRPr>
          </a:p>
        </p:txBody>
      </p:sp>
      <p:sp>
        <p:nvSpPr>
          <p:cNvPr id="29" name="Rectangle: Rounded Corners 28">
            <a:extLst>
              <a:ext uri="{FF2B5EF4-FFF2-40B4-BE49-F238E27FC236}">
                <a16:creationId xmlns:a16="http://schemas.microsoft.com/office/drawing/2014/main" id="{19E169E7-D76A-94A4-2D7D-E0C38AB4C400}"/>
              </a:ext>
            </a:extLst>
          </p:cNvPr>
          <p:cNvSpPr/>
          <p:nvPr/>
        </p:nvSpPr>
        <p:spPr>
          <a:xfrm>
            <a:off x="3841217" y="176526"/>
            <a:ext cx="7886169" cy="1310660"/>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Public data</a:t>
            </a:r>
          </a:p>
        </p:txBody>
      </p:sp>
      <p:sp>
        <p:nvSpPr>
          <p:cNvPr id="30" name="TextBox 29">
            <a:extLst>
              <a:ext uri="{FF2B5EF4-FFF2-40B4-BE49-F238E27FC236}">
                <a16:creationId xmlns:a16="http://schemas.microsoft.com/office/drawing/2014/main" id="{ECE5CCFC-BE75-A39A-F9E2-B2967E88DC5E}"/>
              </a:ext>
            </a:extLst>
          </p:cNvPr>
          <p:cNvSpPr txBox="1"/>
          <p:nvPr/>
        </p:nvSpPr>
        <p:spPr>
          <a:xfrm>
            <a:off x="5702892" y="429480"/>
            <a:ext cx="1624073" cy="846386"/>
          </a:xfrm>
          <a:prstGeom prst="rect">
            <a:avLst/>
          </a:prstGeom>
          <a:noFill/>
        </p:spPr>
        <p:txBody>
          <a:bodyPr wrap="square" lIns="0" tIns="0" rIns="0" bIns="0" rtlCol="0">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Websites must be indexed by Bing.</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Bing being a global service, no regional boundary is possible.</a:t>
            </a:r>
            <a:endParaRPr lang="en-US" sz="1100">
              <a:latin typeface="Aptos" panose="020B0004020202020204" pitchFamily="34" charset="0"/>
            </a:endParaRPr>
          </a:p>
        </p:txBody>
      </p:sp>
      <p:pic>
        <p:nvPicPr>
          <p:cNvPr id="31" name="Graphic 30">
            <a:extLst>
              <a:ext uri="{FF2B5EF4-FFF2-40B4-BE49-F238E27FC236}">
                <a16:creationId xmlns:a16="http://schemas.microsoft.com/office/drawing/2014/main" id="{6D074FF3-FBCC-E3FA-96D0-C5ED5D5936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4456" y="651856"/>
            <a:ext cx="360000" cy="360000"/>
          </a:xfrm>
          <a:prstGeom prst="rect">
            <a:avLst/>
          </a:prstGeom>
        </p:spPr>
      </p:pic>
      <p:sp>
        <p:nvSpPr>
          <p:cNvPr id="32" name="TextBox 31">
            <a:extLst>
              <a:ext uri="{FF2B5EF4-FFF2-40B4-BE49-F238E27FC236}">
                <a16:creationId xmlns:a16="http://schemas.microsoft.com/office/drawing/2014/main" id="{D3554906-A92F-8726-3CD7-64B5CE178C66}"/>
              </a:ext>
            </a:extLst>
          </p:cNvPr>
          <p:cNvSpPr txBox="1"/>
          <p:nvPr/>
        </p:nvSpPr>
        <p:spPr>
          <a:xfrm>
            <a:off x="7330800" y="697355"/>
            <a:ext cx="4333044" cy="720009"/>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171450"/>
            <a:r>
              <a:rPr lang="en-US">
                <a:solidFill>
                  <a:schemeClr val="tx1"/>
                </a:solidFill>
              </a:rPr>
              <a:t>One configuration ID, but it can be set using a formula.</a:t>
            </a:r>
          </a:p>
          <a:p>
            <a:pPr indent="171450"/>
            <a:r>
              <a:rPr lang="en-US">
                <a:solidFill>
                  <a:schemeClr val="tx1"/>
                </a:solidFill>
              </a:rPr>
              <a:t>Azure costs covered by Microsoft</a:t>
            </a:r>
          </a:p>
          <a:p>
            <a:pPr indent="171450"/>
            <a:r>
              <a:rPr lang="en-US">
                <a:solidFill>
                  <a:schemeClr val="tx1"/>
                </a:solidFill>
              </a:rPr>
              <a:t>Up to 400 URLs, custom ranking options.</a:t>
            </a:r>
          </a:p>
          <a:p>
            <a:pPr indent="171450"/>
            <a:r>
              <a:rPr lang="en-US">
                <a:solidFill>
                  <a:schemeClr val="tx1"/>
                </a:solidFill>
              </a:rPr>
              <a:t>Max 2 subpages depth (/en/help/), supports direct pages.</a:t>
            </a:r>
          </a:p>
        </p:txBody>
      </p:sp>
      <p:sp>
        <p:nvSpPr>
          <p:cNvPr id="33" name="TextBox 32">
            <a:extLst>
              <a:ext uri="{FF2B5EF4-FFF2-40B4-BE49-F238E27FC236}">
                <a16:creationId xmlns:a16="http://schemas.microsoft.com/office/drawing/2014/main" id="{0F976B3E-8313-8193-F2A1-E7560D8EDF59}"/>
              </a:ext>
            </a:extLst>
          </p:cNvPr>
          <p:cNvSpPr txBox="1"/>
          <p:nvPr/>
        </p:nvSpPr>
        <p:spPr>
          <a:xfrm>
            <a:off x="7330800" y="255482"/>
            <a:ext cx="4333044" cy="360000"/>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indent="171450" algn="l">
              <a:buFont typeface="Arial" panose="020B0604020202020204" pitchFamily="34" charset="0"/>
              <a:buChar char="•"/>
            </a:pPr>
            <a:r>
              <a:rPr lang="en-US">
                <a:solidFill>
                  <a:schemeClr val="tx1"/>
                </a:solidFill>
              </a:rPr>
              <a:t>Up to 4 URLs, but the list can be dynamic.</a:t>
            </a:r>
          </a:p>
          <a:p>
            <a:pPr marL="542925" indent="171450" algn="l">
              <a:buFont typeface="Arial" panose="020B0604020202020204" pitchFamily="34" charset="0"/>
              <a:buChar char="•"/>
            </a:pPr>
            <a:r>
              <a:rPr lang="en-US">
                <a:solidFill>
                  <a:schemeClr val="tx1"/>
                </a:solidFill>
              </a:rPr>
              <a:t>Max 2 subpages depth (/</a:t>
            </a:r>
            <a:r>
              <a:rPr lang="en-US" err="1">
                <a:solidFill>
                  <a:schemeClr val="tx1"/>
                </a:solidFill>
              </a:rPr>
              <a:t>en</a:t>
            </a:r>
            <a:r>
              <a:rPr lang="en-US">
                <a:solidFill>
                  <a:schemeClr val="tx1"/>
                </a:solidFill>
              </a:rPr>
              <a:t>/help/), no direct pages.</a:t>
            </a:r>
          </a:p>
        </p:txBody>
      </p:sp>
      <p:sp>
        <p:nvSpPr>
          <p:cNvPr id="34" name="TextBox 33">
            <a:extLst>
              <a:ext uri="{FF2B5EF4-FFF2-40B4-BE49-F238E27FC236}">
                <a16:creationId xmlns:a16="http://schemas.microsoft.com/office/drawing/2014/main" id="{4546B0B8-EB67-4CE8-81C2-A1F6284E9A23}"/>
              </a:ext>
            </a:extLst>
          </p:cNvPr>
          <p:cNvSpPr txBox="1"/>
          <p:nvPr/>
        </p:nvSpPr>
        <p:spPr>
          <a:xfrm>
            <a:off x="7309002" y="757679"/>
            <a:ext cx="743102" cy="600164"/>
          </a:xfrm>
          <a:prstGeom prst="rect">
            <a:avLst/>
          </a:prstGeom>
          <a:noFill/>
        </p:spPr>
        <p:txBody>
          <a:bodyPr wrap="square">
            <a:spAutoFit/>
          </a:bodyPr>
          <a:lstStyle/>
          <a:p>
            <a:pPr defTabSz="932719"/>
            <a:r>
              <a:rPr lang="en-US" sz="1100">
                <a:latin typeface="Aptos SemiBold" panose="020B0004020202020204" pitchFamily="34" charset="0"/>
              </a:rPr>
              <a:t>Bing </a:t>
            </a:r>
            <a:br>
              <a:rPr lang="en-US" sz="1100">
                <a:latin typeface="Aptos SemiBold" panose="020B0004020202020204" pitchFamily="34" charset="0"/>
              </a:rPr>
            </a:br>
            <a:r>
              <a:rPr lang="en-US" sz="1100">
                <a:latin typeface="Aptos SemiBold" panose="020B0004020202020204" pitchFamily="34" charset="0"/>
              </a:rPr>
              <a:t>Custom </a:t>
            </a:r>
            <a:br>
              <a:rPr lang="en-US" sz="1100">
                <a:latin typeface="Aptos SemiBold" panose="020B0004020202020204" pitchFamily="34" charset="0"/>
              </a:rPr>
            </a:br>
            <a:r>
              <a:rPr lang="en-US" sz="1100">
                <a:latin typeface="Aptos SemiBold" panose="020B0004020202020204" pitchFamily="34" charset="0"/>
              </a:rPr>
              <a:t>Search</a:t>
            </a:r>
          </a:p>
        </p:txBody>
      </p:sp>
      <p:sp>
        <p:nvSpPr>
          <p:cNvPr id="35" name="TextBox 34">
            <a:extLst>
              <a:ext uri="{FF2B5EF4-FFF2-40B4-BE49-F238E27FC236}">
                <a16:creationId xmlns:a16="http://schemas.microsoft.com/office/drawing/2014/main" id="{AC8594AB-9EC1-4E58-88CF-0D61B6BA4D57}"/>
              </a:ext>
            </a:extLst>
          </p:cNvPr>
          <p:cNvSpPr txBox="1"/>
          <p:nvPr/>
        </p:nvSpPr>
        <p:spPr>
          <a:xfrm>
            <a:off x="7312751" y="226177"/>
            <a:ext cx="739353" cy="430887"/>
          </a:xfrm>
          <a:prstGeom prst="rect">
            <a:avLst/>
          </a:prstGeom>
          <a:noFill/>
          <a:ln>
            <a:noFill/>
          </a:ln>
        </p:spPr>
        <p:txBody>
          <a:bodyPr wrap="square">
            <a:spAutoFit/>
          </a:bodyPr>
          <a:lstStyle/>
          <a:p>
            <a:pPr algn="l" defTabSz="932719" rtl="0" eaLnBrk="1" latinLnBrk="0" hangingPunct="1"/>
            <a:r>
              <a:rPr lang="en-US" sz="1100" kern="1200">
                <a:latin typeface="Aptos SemiBold" panose="020B0004020202020204" pitchFamily="34" charset="0"/>
              </a:rPr>
              <a:t>Public </a:t>
            </a:r>
            <a:br>
              <a:rPr lang="en-US" sz="1100" kern="1200">
                <a:latin typeface="Aptos SemiBold" panose="020B0004020202020204" pitchFamily="34" charset="0"/>
              </a:rPr>
            </a:br>
            <a:r>
              <a:rPr lang="en-US" sz="1100" kern="1200">
                <a:latin typeface="Aptos SemiBold" panose="020B0004020202020204" pitchFamily="34" charset="0"/>
              </a:rPr>
              <a:t>Website</a:t>
            </a:r>
          </a:p>
        </p:txBody>
      </p:sp>
      <p:sp>
        <p:nvSpPr>
          <p:cNvPr id="37" name="Rectangle: Rounded Corners 36">
            <a:extLst>
              <a:ext uri="{FF2B5EF4-FFF2-40B4-BE49-F238E27FC236}">
                <a16:creationId xmlns:a16="http://schemas.microsoft.com/office/drawing/2014/main" id="{2CED2B36-4E25-0671-3FB5-43A9DAFCABC0}"/>
              </a:ext>
            </a:extLst>
          </p:cNvPr>
          <p:cNvSpPr/>
          <p:nvPr/>
        </p:nvSpPr>
        <p:spPr>
          <a:xfrm>
            <a:off x="3841217" y="3593383"/>
            <a:ext cx="7886169" cy="768068"/>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Files</a:t>
            </a:r>
          </a:p>
        </p:txBody>
      </p:sp>
      <p:sp>
        <p:nvSpPr>
          <p:cNvPr id="38" name="TextBox 37">
            <a:extLst>
              <a:ext uri="{FF2B5EF4-FFF2-40B4-BE49-F238E27FC236}">
                <a16:creationId xmlns:a16="http://schemas.microsoft.com/office/drawing/2014/main" id="{AD60FA10-14B9-DA12-3D01-521C99E5529E}"/>
              </a:ext>
            </a:extLst>
          </p:cNvPr>
          <p:cNvSpPr txBox="1"/>
          <p:nvPr/>
        </p:nvSpPr>
        <p:spPr>
          <a:xfrm>
            <a:off x="5653444" y="360719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Files (max 3 MB) are stored in Dataverse file storage and indexed with Dataverse Search.</a:t>
            </a:r>
          </a:p>
          <a:p>
            <a:pPr marL="171450" indent="-171450" defTabSz="932719">
              <a:buFont typeface="Arial" panose="020B0604020202020204" pitchFamily="34" charset="0"/>
              <a:buChar char="•"/>
            </a:pPr>
            <a:r>
              <a:rPr lang="en-US" sz="1100">
                <a:latin typeface="Aptos" panose="020B0004020202020204" pitchFamily="34" charset="0"/>
              </a:rPr>
              <a:t>Not possible to offer a URL to the source documents in the citations.</a:t>
            </a:r>
            <a:endParaRPr lang="en-US" sz="1100" kern="1200">
              <a:latin typeface="Aptos" panose="020B0004020202020204" pitchFamily="34" charset="0"/>
            </a:endParaRPr>
          </a:p>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Documents are uploaded at the copilot level. Gen Answers node will search across all uploaded documents or none, when disabled at a node level.</a:t>
            </a:r>
          </a:p>
        </p:txBody>
      </p:sp>
      <p:pic>
        <p:nvPicPr>
          <p:cNvPr id="39" name="Graphic 38">
            <a:extLst>
              <a:ext uri="{FF2B5EF4-FFF2-40B4-BE49-F238E27FC236}">
                <a16:creationId xmlns:a16="http://schemas.microsoft.com/office/drawing/2014/main" id="{03302661-9F85-C641-DBF1-B902F3F5D3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1918" y="5513888"/>
            <a:ext cx="324000" cy="324000"/>
          </a:xfrm>
          <a:prstGeom prst="rect">
            <a:avLst/>
          </a:prstGeom>
        </p:spPr>
      </p:pic>
      <p:cxnSp>
        <p:nvCxnSpPr>
          <p:cNvPr id="40" name="Straight Connector 39">
            <a:extLst>
              <a:ext uri="{FF2B5EF4-FFF2-40B4-BE49-F238E27FC236}">
                <a16:creationId xmlns:a16="http://schemas.microsoft.com/office/drawing/2014/main" id="{4140D82C-97DF-B102-8257-B537EC823899}"/>
              </a:ext>
            </a:extLst>
          </p:cNvPr>
          <p:cNvCxnSpPr>
            <a:cxnSpLocks/>
            <a:stCxn id="51" idx="2"/>
            <a:endCxn id="46" idx="0"/>
          </p:cNvCxnSpPr>
          <p:nvPr/>
        </p:nvCxnSpPr>
        <p:spPr>
          <a:xfrm>
            <a:off x="2096264" y="2443031"/>
            <a:ext cx="6549"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41" name="Grafik 105">
            <a:extLst>
              <a:ext uri="{FF2B5EF4-FFF2-40B4-BE49-F238E27FC236}">
                <a16:creationId xmlns:a16="http://schemas.microsoft.com/office/drawing/2014/main" id="{215EDD7A-DB27-E924-7AF3-FF171E7BF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97340" y="2886288"/>
            <a:ext cx="353685" cy="360000"/>
          </a:xfrm>
          <a:prstGeom prst="rect">
            <a:avLst/>
          </a:prstGeom>
        </p:spPr>
      </p:pic>
      <p:sp>
        <p:nvSpPr>
          <p:cNvPr id="42" name="Rectangle: Rounded Corners 41">
            <a:extLst>
              <a:ext uri="{FF2B5EF4-FFF2-40B4-BE49-F238E27FC236}">
                <a16:creationId xmlns:a16="http://schemas.microsoft.com/office/drawing/2014/main" id="{2782E335-72DA-0531-5AB5-84F0676AE9EE}"/>
              </a:ext>
            </a:extLst>
          </p:cNvPr>
          <p:cNvSpPr/>
          <p:nvPr/>
        </p:nvSpPr>
        <p:spPr>
          <a:xfrm>
            <a:off x="432684" y="1146643"/>
            <a:ext cx="2783387" cy="5292257"/>
          </a:xfrm>
          <a:prstGeom prst="roundRect">
            <a:avLst>
              <a:gd name="adj" fmla="val 2462"/>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endParaRPr lang="en-US" sz="1300" b="1">
              <a:solidFill>
                <a:schemeClr val="tx1"/>
              </a:solidFill>
              <a:latin typeface="Aptos" panose="020B0004020202020204" pitchFamily="34" charset="0"/>
            </a:endParaRPr>
          </a:p>
        </p:txBody>
      </p:sp>
      <p:sp>
        <p:nvSpPr>
          <p:cNvPr id="43" name="Rectangle: Rounded Corners 42">
            <a:extLst>
              <a:ext uri="{FF2B5EF4-FFF2-40B4-BE49-F238E27FC236}">
                <a16:creationId xmlns:a16="http://schemas.microsoft.com/office/drawing/2014/main" id="{3FF1168C-BF56-9D12-77F3-6CBF21AF1813}"/>
              </a:ext>
            </a:extLst>
          </p:cNvPr>
          <p:cNvSpPr/>
          <p:nvPr/>
        </p:nvSpPr>
        <p:spPr>
          <a:xfrm>
            <a:off x="541532" y="5991259"/>
            <a:ext cx="2565689"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Grounding validation and </a:t>
            </a:r>
            <a:br>
              <a:rPr lang="en-US" sz="1100">
                <a:solidFill>
                  <a:schemeClr val="tx1"/>
                </a:solidFill>
                <a:latin typeface="Aptos" panose="020B0004020202020204" pitchFamily="34" charset="0"/>
              </a:rPr>
            </a:br>
            <a:r>
              <a:rPr lang="en-US" sz="1100">
                <a:solidFill>
                  <a:schemeClr val="tx1"/>
                </a:solidFill>
                <a:latin typeface="Aptos" panose="020B0004020202020204" pitchFamily="34" charset="0"/>
              </a:rPr>
              <a:t>hallucination removal</a:t>
            </a:r>
          </a:p>
        </p:txBody>
      </p:sp>
      <p:pic>
        <p:nvPicPr>
          <p:cNvPr id="44" name="Graphic 43">
            <a:extLst>
              <a:ext uri="{FF2B5EF4-FFF2-40B4-BE49-F238E27FC236}">
                <a16:creationId xmlns:a16="http://schemas.microsoft.com/office/drawing/2014/main" id="{CDD8380C-E6AC-880B-7208-8A5B59085D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6298" y="5315659"/>
            <a:ext cx="180000" cy="180000"/>
          </a:xfrm>
          <a:prstGeom prst="rect">
            <a:avLst/>
          </a:prstGeom>
        </p:spPr>
      </p:pic>
      <p:sp>
        <p:nvSpPr>
          <p:cNvPr id="46" name="Rectangle: Rounded Corners 45">
            <a:extLst>
              <a:ext uri="{FF2B5EF4-FFF2-40B4-BE49-F238E27FC236}">
                <a16:creationId xmlns:a16="http://schemas.microsoft.com/office/drawing/2014/main" id="{FEFA7C94-2A5F-78F1-EB68-FD1ECEC7DD35}"/>
              </a:ext>
            </a:extLst>
          </p:cNvPr>
          <p:cNvSpPr/>
          <p:nvPr/>
        </p:nvSpPr>
        <p:spPr>
          <a:xfrm>
            <a:off x="1106229" y="2616955"/>
            <a:ext cx="1993167" cy="886491"/>
          </a:xfrm>
          <a:prstGeom prst="roundRect">
            <a:avLst>
              <a:gd name="adj" fmla="val 2677"/>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Content retrieval</a:t>
            </a:r>
          </a:p>
        </p:txBody>
      </p:sp>
      <p:sp>
        <p:nvSpPr>
          <p:cNvPr id="47" name="Rectangle: Rounded Corners 46">
            <a:extLst>
              <a:ext uri="{FF2B5EF4-FFF2-40B4-BE49-F238E27FC236}">
                <a16:creationId xmlns:a16="http://schemas.microsoft.com/office/drawing/2014/main" id="{07609A65-0FE2-1D75-7028-6F013E6D4F97}"/>
              </a:ext>
            </a:extLst>
          </p:cNvPr>
          <p:cNvSpPr/>
          <p:nvPr/>
        </p:nvSpPr>
        <p:spPr>
          <a:xfrm>
            <a:off x="1187076" y="2934293"/>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Querying each source</a:t>
            </a:r>
          </a:p>
        </p:txBody>
      </p:sp>
      <p:sp>
        <p:nvSpPr>
          <p:cNvPr id="48" name="Rectangle: Rounded Corners 47">
            <a:extLst>
              <a:ext uri="{FF2B5EF4-FFF2-40B4-BE49-F238E27FC236}">
                <a16:creationId xmlns:a16="http://schemas.microsoft.com/office/drawing/2014/main" id="{7D4425EC-8423-BE0E-DCDE-E71BCEB7E349}"/>
              </a:ext>
            </a:extLst>
          </p:cNvPr>
          <p:cNvSpPr/>
          <p:nvPr/>
        </p:nvSpPr>
        <p:spPr>
          <a:xfrm>
            <a:off x="1193998" y="3217101"/>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Top 3 results per source</a:t>
            </a:r>
          </a:p>
        </p:txBody>
      </p:sp>
      <p:pic>
        <p:nvPicPr>
          <p:cNvPr id="49" name="Graphic 48">
            <a:extLst>
              <a:ext uri="{FF2B5EF4-FFF2-40B4-BE49-F238E27FC236}">
                <a16:creationId xmlns:a16="http://schemas.microsoft.com/office/drawing/2014/main" id="{23769097-9D70-7CC2-B19C-D9D3779B34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5770" y="2702370"/>
            <a:ext cx="180000" cy="180000"/>
          </a:xfrm>
          <a:prstGeom prst="rect">
            <a:avLst/>
          </a:prstGeom>
        </p:spPr>
      </p:pic>
      <p:sp>
        <p:nvSpPr>
          <p:cNvPr id="51" name="Rectangle: Rounded Corners 50">
            <a:extLst>
              <a:ext uri="{FF2B5EF4-FFF2-40B4-BE49-F238E27FC236}">
                <a16:creationId xmlns:a16="http://schemas.microsoft.com/office/drawing/2014/main" id="{C21835C0-AE21-FF1B-9AA2-50969FEA8F1D}"/>
              </a:ext>
            </a:extLst>
          </p:cNvPr>
          <p:cNvSpPr/>
          <p:nvPr/>
        </p:nvSpPr>
        <p:spPr>
          <a:xfrm>
            <a:off x="1099680" y="1253391"/>
            <a:ext cx="1993167" cy="1189640"/>
          </a:xfrm>
          <a:prstGeom prst="roundRect">
            <a:avLst>
              <a:gd name="adj" fmla="val 4470"/>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spcBef>
                <a:spcPts val="200"/>
              </a:spcBef>
            </a:pPr>
            <a:r>
              <a:rPr lang="en-US" sz="1300" b="1">
                <a:solidFill>
                  <a:schemeClr val="tx1"/>
                </a:solidFill>
                <a:latin typeface="Aptos" panose="020B0004020202020204" pitchFamily="34" charset="0"/>
              </a:rPr>
              <a:t>Query rewriting</a:t>
            </a:r>
          </a:p>
        </p:txBody>
      </p:sp>
      <p:sp>
        <p:nvSpPr>
          <p:cNvPr id="52" name="Rectangle: Rounded Corners 51">
            <a:extLst>
              <a:ext uri="{FF2B5EF4-FFF2-40B4-BE49-F238E27FC236}">
                <a16:creationId xmlns:a16="http://schemas.microsoft.com/office/drawing/2014/main" id="{1B8B4E89-3168-9F52-AEC1-19FD87382C07}"/>
              </a:ext>
            </a:extLst>
          </p:cNvPr>
          <p:cNvSpPr/>
          <p:nvPr/>
        </p:nvSpPr>
        <p:spPr>
          <a:xfrm>
            <a:off x="1187449" y="1569026"/>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Optimizing the user question for search</a:t>
            </a:r>
          </a:p>
        </p:txBody>
      </p:sp>
      <p:pic>
        <p:nvPicPr>
          <p:cNvPr id="53" name="Graphic 52">
            <a:extLst>
              <a:ext uri="{FF2B5EF4-FFF2-40B4-BE49-F238E27FC236}">
                <a16:creationId xmlns:a16="http://schemas.microsoft.com/office/drawing/2014/main" id="{97156AF6-05BD-F563-B821-8FCE59F5600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99796" y="1326086"/>
            <a:ext cx="180000" cy="180000"/>
          </a:xfrm>
          <a:prstGeom prst="rect">
            <a:avLst/>
          </a:prstGeom>
        </p:spPr>
      </p:pic>
      <p:sp>
        <p:nvSpPr>
          <p:cNvPr id="54" name="Rectangle: Rounded Corners 53">
            <a:extLst>
              <a:ext uri="{FF2B5EF4-FFF2-40B4-BE49-F238E27FC236}">
                <a16:creationId xmlns:a16="http://schemas.microsoft.com/office/drawing/2014/main" id="{156D1565-8F27-E637-73B8-5E33E691DA4A}"/>
              </a:ext>
            </a:extLst>
          </p:cNvPr>
          <p:cNvSpPr/>
          <p:nvPr/>
        </p:nvSpPr>
        <p:spPr>
          <a:xfrm>
            <a:off x="1187449" y="1995664"/>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Last 10 turns are leveraged for contextualization</a:t>
            </a:r>
          </a:p>
        </p:txBody>
      </p:sp>
      <p:sp>
        <p:nvSpPr>
          <p:cNvPr id="55" name="Grafik 79">
            <a:extLst>
              <a:ext uri="{FF2B5EF4-FFF2-40B4-BE49-F238E27FC236}">
                <a16:creationId xmlns:a16="http://schemas.microsoft.com/office/drawing/2014/main" id="{C2946602-B56C-5595-53D9-8FD2498BE75B}"/>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57" name="Rectangle: Rounded Corners 56">
            <a:extLst>
              <a:ext uri="{FF2B5EF4-FFF2-40B4-BE49-F238E27FC236}">
                <a16:creationId xmlns:a16="http://schemas.microsoft.com/office/drawing/2014/main" id="{5A72E149-62B1-7515-31D0-BFB049961F11}"/>
              </a:ext>
            </a:extLst>
          </p:cNvPr>
          <p:cNvSpPr/>
          <p:nvPr/>
        </p:nvSpPr>
        <p:spPr>
          <a:xfrm>
            <a:off x="1106229" y="3677370"/>
            <a:ext cx="1993167" cy="1473156"/>
          </a:xfrm>
          <a:prstGeom prst="roundRect">
            <a:avLst>
              <a:gd name="adj" fmla="val 2434"/>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Summarization</a:t>
            </a:r>
          </a:p>
        </p:txBody>
      </p:sp>
      <p:sp>
        <p:nvSpPr>
          <p:cNvPr id="58" name="Rectangle: Rounded Corners 57">
            <a:extLst>
              <a:ext uri="{FF2B5EF4-FFF2-40B4-BE49-F238E27FC236}">
                <a16:creationId xmlns:a16="http://schemas.microsoft.com/office/drawing/2014/main" id="{CFED9FE1-FFF7-4DAF-FE39-F8DF64BD6FE7}"/>
              </a:ext>
            </a:extLst>
          </p:cNvPr>
          <p:cNvSpPr/>
          <p:nvPr/>
        </p:nvSpPr>
        <p:spPr>
          <a:xfrm>
            <a:off x="1187076" y="4707048"/>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personalization with custom instructions</a:t>
            </a:r>
          </a:p>
        </p:txBody>
      </p:sp>
      <p:sp>
        <p:nvSpPr>
          <p:cNvPr id="59" name="Rectangle: Rounded Corners 58">
            <a:extLst>
              <a:ext uri="{FF2B5EF4-FFF2-40B4-BE49-F238E27FC236}">
                <a16:creationId xmlns:a16="http://schemas.microsoft.com/office/drawing/2014/main" id="{A951F97E-A1CB-048D-3C11-1C9398FA52C1}"/>
              </a:ext>
            </a:extLst>
          </p:cNvPr>
          <p:cNvSpPr/>
          <p:nvPr/>
        </p:nvSpPr>
        <p:spPr>
          <a:xfrm>
            <a:off x="1198558" y="3987983"/>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summarization from retrieved content</a:t>
            </a:r>
          </a:p>
        </p:txBody>
      </p:sp>
      <p:pic>
        <p:nvPicPr>
          <p:cNvPr id="60" name="Graphic 59">
            <a:extLst>
              <a:ext uri="{FF2B5EF4-FFF2-40B4-BE49-F238E27FC236}">
                <a16:creationId xmlns:a16="http://schemas.microsoft.com/office/drawing/2014/main" id="{190DFD60-0570-8A5C-27C3-68ECA9F8B3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77770" y="3735082"/>
            <a:ext cx="216000" cy="216000"/>
          </a:xfrm>
          <a:prstGeom prst="rect">
            <a:avLst/>
          </a:prstGeom>
        </p:spPr>
      </p:pic>
      <p:sp>
        <p:nvSpPr>
          <p:cNvPr id="61" name="Grafik 79">
            <a:extLst>
              <a:ext uri="{FF2B5EF4-FFF2-40B4-BE49-F238E27FC236}">
                <a16:creationId xmlns:a16="http://schemas.microsoft.com/office/drawing/2014/main" id="{63361FE5-C5C7-B531-966F-6BB65330AA03}"/>
              </a:ext>
            </a:extLst>
          </p:cNvPr>
          <p:cNvSpPr/>
          <p:nvPr/>
        </p:nvSpPr>
        <p:spPr>
          <a:xfrm>
            <a:off x="2834933" y="374856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2" name="Rectangle: Rounded Corners 61">
            <a:extLst>
              <a:ext uri="{FF2B5EF4-FFF2-40B4-BE49-F238E27FC236}">
                <a16:creationId xmlns:a16="http://schemas.microsoft.com/office/drawing/2014/main" id="{E1FD2C09-B250-7DAF-5D14-A6E30AC4753F}"/>
              </a:ext>
            </a:extLst>
          </p:cNvPr>
          <p:cNvSpPr/>
          <p:nvPr/>
        </p:nvSpPr>
        <p:spPr>
          <a:xfrm>
            <a:off x="1187076" y="4420654"/>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Citation generation</a:t>
            </a:r>
          </a:p>
        </p:txBody>
      </p:sp>
      <p:sp>
        <p:nvSpPr>
          <p:cNvPr id="63" name="TextBox 62">
            <a:extLst>
              <a:ext uri="{FF2B5EF4-FFF2-40B4-BE49-F238E27FC236}">
                <a16:creationId xmlns:a16="http://schemas.microsoft.com/office/drawing/2014/main" id="{19B0CC21-1FF3-EF79-4C28-39E8A8B6DB6E}"/>
              </a:ext>
            </a:extLst>
          </p:cNvPr>
          <p:cNvSpPr txBox="1"/>
          <p:nvPr/>
        </p:nvSpPr>
        <p:spPr>
          <a:xfrm>
            <a:off x="786009" y="5293522"/>
            <a:ext cx="2048924" cy="200055"/>
          </a:xfrm>
          <a:prstGeom prst="rect">
            <a:avLst/>
          </a:prstGeom>
          <a:noFill/>
        </p:spPr>
        <p:txBody>
          <a:bodyPr wrap="square" lIns="0" tIns="0" rIns="0" bIns="0">
            <a:spAutoFit/>
          </a:bodyPr>
          <a:lstStyle/>
          <a:p>
            <a:r>
              <a:rPr lang="en-US" sz="1300" b="1">
                <a:latin typeface="Aptos" panose="020B0004020202020204" pitchFamily="34" charset="0"/>
              </a:rPr>
              <a:t>Validation at each step</a:t>
            </a:r>
          </a:p>
        </p:txBody>
      </p:sp>
      <p:sp>
        <p:nvSpPr>
          <p:cNvPr id="64" name="Rectangle: Rounded Corners 63">
            <a:extLst>
              <a:ext uri="{FF2B5EF4-FFF2-40B4-BE49-F238E27FC236}">
                <a16:creationId xmlns:a16="http://schemas.microsoft.com/office/drawing/2014/main" id="{E4CCA0DF-0209-6D65-95D6-F3505E5F6DFA}"/>
              </a:ext>
            </a:extLst>
          </p:cNvPr>
          <p:cNvSpPr/>
          <p:nvPr/>
        </p:nvSpPr>
        <p:spPr>
          <a:xfrm>
            <a:off x="527158" y="5559488"/>
            <a:ext cx="2572238"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Moderation of harmful, malicious, uncompliant, or copyrighted answers</a:t>
            </a:r>
          </a:p>
        </p:txBody>
      </p:sp>
      <p:sp>
        <p:nvSpPr>
          <p:cNvPr id="65" name="Grafik 79">
            <a:extLst>
              <a:ext uri="{FF2B5EF4-FFF2-40B4-BE49-F238E27FC236}">
                <a16:creationId xmlns:a16="http://schemas.microsoft.com/office/drawing/2014/main" id="{821B26C6-7972-6F9D-641E-E2076244D440}"/>
              </a:ext>
            </a:extLst>
          </p:cNvPr>
          <p:cNvSpPr/>
          <p:nvPr/>
        </p:nvSpPr>
        <p:spPr>
          <a:xfrm>
            <a:off x="2902599" y="531075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6" name="Oval 65">
            <a:extLst>
              <a:ext uri="{FF2B5EF4-FFF2-40B4-BE49-F238E27FC236}">
                <a16:creationId xmlns:a16="http://schemas.microsoft.com/office/drawing/2014/main" id="{C5676E6D-C7E5-8877-FDEB-A8F6D9C84CA1}"/>
              </a:ext>
            </a:extLst>
          </p:cNvPr>
          <p:cNvSpPr/>
          <p:nvPr/>
        </p:nvSpPr>
        <p:spPr bwMode="auto">
          <a:xfrm>
            <a:off x="582387" y="2616955"/>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2</a:t>
            </a:r>
          </a:p>
        </p:txBody>
      </p:sp>
      <p:sp>
        <p:nvSpPr>
          <p:cNvPr id="67" name="Oval 66">
            <a:extLst>
              <a:ext uri="{FF2B5EF4-FFF2-40B4-BE49-F238E27FC236}">
                <a16:creationId xmlns:a16="http://schemas.microsoft.com/office/drawing/2014/main" id="{3659F63C-35D0-FDA4-6C1C-8D7374A5EB52}"/>
              </a:ext>
            </a:extLst>
          </p:cNvPr>
          <p:cNvSpPr/>
          <p:nvPr/>
        </p:nvSpPr>
        <p:spPr bwMode="auto">
          <a:xfrm>
            <a:off x="584979" y="3677370"/>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1800">
                <a:solidFill>
                  <a:schemeClr val="bg1"/>
                </a:solidFill>
                <a:latin typeface="Aptos" panose="020B0004020202020204" pitchFamily="34" charset="0"/>
                <a:cs typeface="Segoe UI"/>
              </a:rPr>
              <a:t>3</a:t>
            </a:r>
            <a:endParaRPr lang="en-US" sz="1600">
              <a:solidFill>
                <a:schemeClr val="bg1"/>
              </a:solidFill>
              <a:latin typeface="Aptos" panose="020B0004020202020204" pitchFamily="34" charset="0"/>
            </a:endParaRPr>
          </a:p>
        </p:txBody>
      </p:sp>
      <p:sp>
        <p:nvSpPr>
          <p:cNvPr id="68" name="Oval 67">
            <a:extLst>
              <a:ext uri="{FF2B5EF4-FFF2-40B4-BE49-F238E27FC236}">
                <a16:creationId xmlns:a16="http://schemas.microsoft.com/office/drawing/2014/main" id="{DE4DAFA9-967B-19D8-D2F1-467A69A382E9}"/>
              </a:ext>
            </a:extLst>
          </p:cNvPr>
          <p:cNvSpPr/>
          <p:nvPr/>
        </p:nvSpPr>
        <p:spPr bwMode="auto">
          <a:xfrm>
            <a:off x="582387" y="1253391"/>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1</a:t>
            </a:r>
          </a:p>
        </p:txBody>
      </p:sp>
      <p:sp>
        <p:nvSpPr>
          <p:cNvPr id="2" name="Rectangle: Rounded Corners 1">
            <a:extLst>
              <a:ext uri="{FF2B5EF4-FFF2-40B4-BE49-F238E27FC236}">
                <a16:creationId xmlns:a16="http://schemas.microsoft.com/office/drawing/2014/main" id="{A1E70D21-1A35-218E-A692-62ACF40883E0}"/>
              </a:ext>
            </a:extLst>
          </p:cNvPr>
          <p:cNvSpPr/>
          <p:nvPr/>
        </p:nvSpPr>
        <p:spPr>
          <a:xfrm>
            <a:off x="3841217" y="5470105"/>
            <a:ext cx="7886169" cy="444876"/>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Dataverse</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4" name="TextBox 3">
            <a:extLst>
              <a:ext uri="{FF2B5EF4-FFF2-40B4-BE49-F238E27FC236}">
                <a16:creationId xmlns:a16="http://schemas.microsoft.com/office/drawing/2014/main" id="{F2172C08-B36E-3492-94C9-A1AE01065007}"/>
              </a:ext>
            </a:extLst>
          </p:cNvPr>
          <p:cNvSpPr txBox="1"/>
          <p:nvPr/>
        </p:nvSpPr>
        <p:spPr>
          <a:xfrm>
            <a:off x="5671167" y="5488157"/>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Dataverse tables (max 15)</a:t>
            </a:r>
            <a:r>
              <a:rPr lang="en-US" sz="1100">
                <a:latin typeface="Aptos"/>
              </a:rPr>
              <a:t>.</a:t>
            </a:r>
          </a:p>
          <a:p>
            <a:pPr marL="171450" indent="-171450" algn="l" defTabSz="932719" rtl="0" eaLnBrk="1" latinLnBrk="0" hangingPunct="1">
              <a:buFont typeface="Arial" panose="020B0604020202020204" pitchFamily="34" charset="0"/>
              <a:buChar char="•"/>
            </a:pPr>
            <a:r>
              <a:rPr lang="en-US" sz="1100">
                <a:latin typeface="Aptos"/>
              </a:rPr>
              <a:t>Natural language queries are transformed in analytical queries (e.g., SQL) over structured data</a:t>
            </a:r>
          </a:p>
        </p:txBody>
      </p:sp>
      <p:cxnSp>
        <p:nvCxnSpPr>
          <p:cNvPr id="14" name="Straight Connector 60">
            <a:extLst>
              <a:ext uri="{FF2B5EF4-FFF2-40B4-BE49-F238E27FC236}">
                <a16:creationId xmlns:a16="http://schemas.microsoft.com/office/drawing/2014/main" id="{68CA1484-DFA2-AB68-AE28-CA71F9D41211}"/>
              </a:ext>
            </a:extLst>
          </p:cNvPr>
          <p:cNvCxnSpPr>
            <a:cxnSpLocks/>
            <a:stCxn id="46" idx="3"/>
            <a:endCxn id="2" idx="1"/>
          </p:cNvCxnSpPr>
          <p:nvPr/>
        </p:nvCxnSpPr>
        <p:spPr>
          <a:xfrm>
            <a:off x="3099396" y="3060201"/>
            <a:ext cx="741821" cy="2632342"/>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60">
            <a:extLst>
              <a:ext uri="{FF2B5EF4-FFF2-40B4-BE49-F238E27FC236}">
                <a16:creationId xmlns:a16="http://schemas.microsoft.com/office/drawing/2014/main" id="{C04D88AC-D1DB-589F-48CC-46353331C186}"/>
              </a:ext>
            </a:extLst>
          </p:cNvPr>
          <p:cNvCxnSpPr>
            <a:cxnSpLocks/>
            <a:stCxn id="46" idx="3"/>
            <a:endCxn id="29" idx="1"/>
          </p:cNvCxnSpPr>
          <p:nvPr/>
        </p:nvCxnSpPr>
        <p:spPr>
          <a:xfrm flipV="1">
            <a:off x="3099396" y="831856"/>
            <a:ext cx="741821" cy="2228345"/>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descr="Document with solid fill">
            <a:extLst>
              <a:ext uri="{FF2B5EF4-FFF2-40B4-BE49-F238E27FC236}">
                <a16:creationId xmlns:a16="http://schemas.microsoft.com/office/drawing/2014/main" id="{2815BB7B-3983-A8F4-2CF6-9D76840FD6D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001918" y="3797417"/>
            <a:ext cx="360000" cy="360000"/>
          </a:xfrm>
          <a:prstGeom prst="rect">
            <a:avLst/>
          </a:prstGeom>
        </p:spPr>
      </p:pic>
      <p:sp>
        <p:nvSpPr>
          <p:cNvPr id="13" name="Rectangle: Rounded Corners 12">
            <a:extLst>
              <a:ext uri="{FF2B5EF4-FFF2-40B4-BE49-F238E27FC236}">
                <a16:creationId xmlns:a16="http://schemas.microsoft.com/office/drawing/2014/main" id="{8DD7495C-CB77-0B41-2024-2C3AF31CB056}"/>
              </a:ext>
            </a:extLst>
          </p:cNvPr>
          <p:cNvSpPr/>
          <p:nvPr/>
        </p:nvSpPr>
        <p:spPr>
          <a:xfrm>
            <a:off x="3848788" y="6050210"/>
            <a:ext cx="7886169" cy="647157"/>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Graph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Connectors</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17" name="TextBox 16">
            <a:extLst>
              <a:ext uri="{FF2B5EF4-FFF2-40B4-BE49-F238E27FC236}">
                <a16:creationId xmlns:a16="http://schemas.microsoft.com/office/drawing/2014/main" id="{AF042625-5C34-D497-1E64-D6AA67541A9F}"/>
              </a:ext>
            </a:extLst>
          </p:cNvPr>
          <p:cNvSpPr txBox="1"/>
          <p:nvPr/>
        </p:nvSpPr>
        <p:spPr>
          <a:xfrm>
            <a:off x="5671167" y="6046148"/>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Connect to additional enterprise knowledge sources that are indexed in Microsoft Graph.</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Salesforce, ServiceNow, Confluence, Azure DevOps Wiki, etc.</a:t>
            </a:r>
            <a:endParaRPr lang="en-US" sz="1100">
              <a:latin typeface="Aptos"/>
            </a:endParaRPr>
          </a:p>
        </p:txBody>
      </p:sp>
      <p:pic>
        <p:nvPicPr>
          <p:cNvPr id="21" name="Graphic 20">
            <a:extLst>
              <a:ext uri="{FF2B5EF4-FFF2-40B4-BE49-F238E27FC236}">
                <a16:creationId xmlns:a16="http://schemas.microsoft.com/office/drawing/2014/main" id="{5EA061C1-27E3-F748-AD82-786DC7DC695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01918" y="6194328"/>
            <a:ext cx="324000" cy="324000"/>
          </a:xfrm>
          <a:prstGeom prst="rect">
            <a:avLst/>
          </a:prstGeom>
        </p:spPr>
      </p:pic>
      <p:cxnSp>
        <p:nvCxnSpPr>
          <p:cNvPr id="50" name="Straight Connector 60">
            <a:extLst>
              <a:ext uri="{FF2B5EF4-FFF2-40B4-BE49-F238E27FC236}">
                <a16:creationId xmlns:a16="http://schemas.microsoft.com/office/drawing/2014/main" id="{F69C15B9-3900-0E53-80D4-611F7BA0A0B5}"/>
              </a:ext>
            </a:extLst>
          </p:cNvPr>
          <p:cNvCxnSpPr>
            <a:cxnSpLocks/>
            <a:stCxn id="46" idx="3"/>
            <a:endCxn id="13" idx="1"/>
          </p:cNvCxnSpPr>
          <p:nvPr/>
        </p:nvCxnSpPr>
        <p:spPr>
          <a:xfrm>
            <a:off x="3099396" y="3060201"/>
            <a:ext cx="749392" cy="33135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700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2" presetClass="entr" presetSubtype="8"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par>
                                <p:cTn id="66" presetID="22" presetClass="entr" presetSubtype="8"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500"/>
                                        <p:tgtEl>
                                          <p:spTgt spid="22"/>
                                        </p:tgtEl>
                                      </p:cBhvr>
                                    </p:animEffect>
                                  </p:childTnLst>
                                </p:cTn>
                              </p:par>
                              <p:par>
                                <p:cTn id="75" presetID="2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left)">
                                      <p:cBhvr>
                                        <p:cTn id="80" dur="500"/>
                                        <p:tgtEl>
                                          <p:spTgt spid="24"/>
                                        </p:tgtEl>
                                      </p:cBhvr>
                                    </p:animEffect>
                                  </p:childTnLst>
                                </p:cTn>
                              </p:par>
                              <p:par>
                                <p:cTn id="81" presetID="22" presetClass="entr" presetSubtype="8"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left)">
                                      <p:cBhvr>
                                        <p:cTn id="83" dur="500"/>
                                        <p:tgtEl>
                                          <p:spTgt spid="26"/>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500"/>
                                        <p:tgtEl>
                                          <p:spTgt spid="27"/>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par>
                                <p:cTn id="93" presetID="22" presetClass="entr" presetSubtype="8"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left)">
                                      <p:cBhvr>
                                        <p:cTn id="95" dur="500"/>
                                        <p:tgtEl>
                                          <p:spTgt spid="31"/>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left)">
                                      <p:cBhvr>
                                        <p:cTn id="98" dur="500"/>
                                        <p:tgtEl>
                                          <p:spTgt spid="32"/>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left)">
                                      <p:cBhvr>
                                        <p:cTn id="107" dur="500"/>
                                        <p:tgtEl>
                                          <p:spTgt spid="35"/>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left)">
                                      <p:cBhvr>
                                        <p:cTn id="110" dur="500"/>
                                        <p:tgtEl>
                                          <p:spTgt spid="37"/>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left)">
                                      <p:cBhvr>
                                        <p:cTn id="113" dur="500"/>
                                        <p:tgtEl>
                                          <p:spTgt spid="38"/>
                                        </p:tgtEl>
                                      </p:cBhvr>
                                    </p:animEffect>
                                  </p:childTnLst>
                                </p:cTn>
                              </p:par>
                              <p:par>
                                <p:cTn id="114" presetID="22" presetClass="entr" presetSubtype="8"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left)">
                                      <p:cBhvr>
                                        <p:cTn id="116" dur="500"/>
                                        <p:tgtEl>
                                          <p:spTgt spid="39"/>
                                        </p:tgtEl>
                                      </p:cBhvr>
                                    </p:animEffect>
                                  </p:childTnLst>
                                </p:cTn>
                              </p:par>
                              <p:par>
                                <p:cTn id="117" presetID="22" presetClass="entr" presetSubtype="8"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wipe(left)">
                                      <p:cBhvr>
                                        <p:cTn id="119" dur="500"/>
                                        <p:tgtEl>
                                          <p:spTgt spid="41"/>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wipe(left)">
                                      <p:cBhvr>
                                        <p:cTn id="122" dur="500"/>
                                        <p:tgtEl>
                                          <p:spTgt spid="2"/>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wipe(left)">
                                      <p:cBhvr>
                                        <p:cTn id="125" dur="500"/>
                                        <p:tgtEl>
                                          <p:spTgt spid="4"/>
                                        </p:tgtEl>
                                      </p:cBhvr>
                                    </p:animEffect>
                                  </p:childTnLst>
                                </p:cTn>
                              </p:par>
                              <p:par>
                                <p:cTn id="126" presetID="22" presetClass="entr" presetSubtype="8" fill="hold"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wipe(left)">
                                      <p:cBhvr>
                                        <p:cTn id="128" dur="500"/>
                                        <p:tgtEl>
                                          <p:spTgt spid="14"/>
                                        </p:tgtEl>
                                      </p:cBhvr>
                                    </p:animEffect>
                                  </p:childTnLst>
                                </p:cTn>
                              </p:par>
                              <p:par>
                                <p:cTn id="129" presetID="22" presetClass="entr" presetSubtype="8" fill="hold"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wipe(left)">
                                      <p:cBhvr>
                                        <p:cTn id="131" dur="500"/>
                                        <p:tgtEl>
                                          <p:spTgt spid="36"/>
                                        </p:tgtEl>
                                      </p:cBhvr>
                                    </p:animEffect>
                                  </p:childTnLst>
                                </p:cTn>
                              </p:par>
                              <p:par>
                                <p:cTn id="132" presetID="22" presetClass="entr" presetSubtype="8" fill="hold" nodeType="with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wipe(left)">
                                      <p:cBhvr>
                                        <p:cTn id="134" dur="500"/>
                                        <p:tgtEl>
                                          <p:spTgt spid="3"/>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wipe(left)">
                                      <p:cBhvr>
                                        <p:cTn id="137" dur="500"/>
                                        <p:tgtEl>
                                          <p:spTgt spid="13"/>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17"/>
                                        </p:tgtEl>
                                        <p:attrNameLst>
                                          <p:attrName>style.visibility</p:attrName>
                                        </p:attrNameLst>
                                      </p:cBhvr>
                                      <p:to>
                                        <p:strVal val="visible"/>
                                      </p:to>
                                    </p:set>
                                    <p:animEffect transition="in" filter="wipe(left)">
                                      <p:cBhvr>
                                        <p:cTn id="140" dur="500"/>
                                        <p:tgtEl>
                                          <p:spTgt spid="17"/>
                                        </p:tgtEl>
                                      </p:cBhvr>
                                    </p:animEffect>
                                  </p:childTnLst>
                                </p:cTn>
                              </p:par>
                              <p:par>
                                <p:cTn id="141" presetID="22" presetClass="entr" presetSubtype="8" fill="hold"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left)">
                                      <p:cBhvr>
                                        <p:cTn id="143" dur="500"/>
                                        <p:tgtEl>
                                          <p:spTgt spid="21"/>
                                        </p:tgtEl>
                                      </p:cBhvr>
                                    </p:animEffect>
                                  </p:childTnLst>
                                </p:cTn>
                              </p:par>
                              <p:par>
                                <p:cTn id="144" presetID="22" presetClass="entr" presetSubtype="8" fill="hold" nodeType="with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wipe(left)">
                                      <p:cBhvr>
                                        <p:cTn id="146" dur="500"/>
                                        <p:tgtEl>
                                          <p:spTgt spid="5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8"/>
                                        </p:tgtEl>
                                        <p:attrNameLst>
                                          <p:attrName>style.visibility</p:attrName>
                                        </p:attrNameLst>
                                      </p:cBhvr>
                                      <p:to>
                                        <p:strVal val="visible"/>
                                      </p:to>
                                    </p:set>
                                    <p:animEffect transition="in" filter="fade">
                                      <p:cBhvr>
                                        <p:cTn id="151" dur="500"/>
                                        <p:tgtEl>
                                          <p:spTgt spid="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fade">
                                      <p:cBhvr>
                                        <p:cTn id="154" dur="500"/>
                                        <p:tgtEl>
                                          <p:spTgt spid="5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500"/>
                                        <p:tgtEl>
                                          <p:spTgt spid="5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500"/>
                                        <p:tgtEl>
                                          <p:spTgt spid="6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1"/>
                                        </p:tgtEl>
                                        <p:attrNameLst>
                                          <p:attrName>style.visibility</p:attrName>
                                        </p:attrNameLst>
                                      </p:cBhvr>
                                      <p:to>
                                        <p:strVal val="visible"/>
                                      </p:to>
                                    </p:set>
                                    <p:animEffect transition="in" filter="fade">
                                      <p:cBhvr>
                                        <p:cTn id="166" dur="500"/>
                                        <p:tgtEl>
                                          <p:spTgt spid="6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2"/>
                                        </p:tgtEl>
                                        <p:attrNameLst>
                                          <p:attrName>style.visibility</p:attrName>
                                        </p:attrNameLst>
                                      </p:cBhvr>
                                      <p:to>
                                        <p:strVal val="visible"/>
                                      </p:to>
                                    </p:set>
                                    <p:animEffect transition="in" filter="fade">
                                      <p:cBhvr>
                                        <p:cTn id="169" dur="500"/>
                                        <p:tgtEl>
                                          <p:spTgt spid="6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fade">
                                      <p:cBhvr>
                                        <p:cTn id="172" dur="500"/>
                                        <p:tgtEl>
                                          <p:spTgt spid="67"/>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3"/>
                                        </p:tgtEl>
                                        <p:attrNameLst>
                                          <p:attrName>style.visibility</p:attrName>
                                        </p:attrNameLst>
                                      </p:cBhvr>
                                      <p:to>
                                        <p:strVal val="visible"/>
                                      </p:to>
                                    </p:set>
                                    <p:animEffect transition="in" filter="fade">
                                      <p:cBhvr>
                                        <p:cTn id="177" dur="500"/>
                                        <p:tgtEl>
                                          <p:spTgt spid="43"/>
                                        </p:tgtEl>
                                      </p:cBhvr>
                                    </p:animEffect>
                                  </p:childTnLst>
                                </p:cTn>
                              </p:par>
                              <p:par>
                                <p:cTn id="178" presetID="10" presetClass="entr" presetSubtype="0" fill="hold" nodeType="with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fade">
                                      <p:cBhvr>
                                        <p:cTn id="180" dur="500"/>
                                        <p:tgtEl>
                                          <p:spTgt spid="4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3"/>
                                        </p:tgtEl>
                                        <p:attrNameLst>
                                          <p:attrName>style.visibility</p:attrName>
                                        </p:attrNameLst>
                                      </p:cBhvr>
                                      <p:to>
                                        <p:strVal val="visible"/>
                                      </p:to>
                                    </p:set>
                                    <p:animEffect transition="in" filter="fade">
                                      <p:cBhvr>
                                        <p:cTn id="183" dur="500"/>
                                        <p:tgtEl>
                                          <p:spTgt spid="6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4"/>
                                        </p:tgtEl>
                                        <p:attrNameLst>
                                          <p:attrName>style.visibility</p:attrName>
                                        </p:attrNameLst>
                                      </p:cBhvr>
                                      <p:to>
                                        <p:strVal val="visible"/>
                                      </p:to>
                                    </p:set>
                                    <p:animEffect transition="in" filter="fade">
                                      <p:cBhvr>
                                        <p:cTn id="186" dur="500"/>
                                        <p:tgtEl>
                                          <p:spTgt spid="64"/>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5"/>
                                        </p:tgtEl>
                                        <p:attrNameLst>
                                          <p:attrName>style.visibility</p:attrName>
                                        </p:attrNameLst>
                                      </p:cBhvr>
                                      <p:to>
                                        <p:strVal val="visible"/>
                                      </p:to>
                                    </p:set>
                                    <p:animEffect transition="in" filter="fade">
                                      <p:cBhvr>
                                        <p:cTn id="189" dur="500"/>
                                        <p:tgtEl>
                                          <p:spTgt spid="65"/>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2"/>
                                        </p:tgtEl>
                                        <p:attrNameLst>
                                          <p:attrName>style.visibility</p:attrName>
                                        </p:attrNameLst>
                                      </p:cBhvr>
                                      <p:to>
                                        <p:strVal val="visible"/>
                                      </p:to>
                                    </p:set>
                                    <p:animEffect transition="in" filter="fade">
                                      <p:cBhvr>
                                        <p:cTn id="1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P spid="20" grpId="0"/>
      <p:bldP spid="22" grpId="0" animBg="1"/>
      <p:bldP spid="24" grpId="0"/>
      <p:bldP spid="27" grpId="0"/>
      <p:bldP spid="29" grpId="0" animBg="1"/>
      <p:bldP spid="30" grpId="0"/>
      <p:bldP spid="32" grpId="0" animBg="1"/>
      <p:bldP spid="33" grpId="0" animBg="1"/>
      <p:bldP spid="34" grpId="0"/>
      <p:bldP spid="35" grpId="0"/>
      <p:bldP spid="37" grpId="0" animBg="1"/>
      <p:bldP spid="38" grpId="0"/>
      <p:bldP spid="42" grpId="0" animBg="1"/>
      <p:bldP spid="43" grpId="0" animBg="1"/>
      <p:bldP spid="46" grpId="0" animBg="1"/>
      <p:bldP spid="47" grpId="0" animBg="1"/>
      <p:bldP spid="48" grpId="0" animBg="1"/>
      <p:bldP spid="51" grpId="0" animBg="1"/>
      <p:bldP spid="52" grpId="0" animBg="1"/>
      <p:bldP spid="54" grpId="0" animBg="1"/>
      <p:bldP spid="55" grpId="0" animBg="1"/>
      <p:bldP spid="57" grpId="0" animBg="1"/>
      <p:bldP spid="58" grpId="0" animBg="1"/>
      <p:bldP spid="59" grpId="0" animBg="1"/>
      <p:bldP spid="61" grpId="0" animBg="1"/>
      <p:bldP spid="62" grpId="0" animBg="1"/>
      <p:bldP spid="63" grpId="0"/>
      <p:bldP spid="64" grpId="0" animBg="1"/>
      <p:bldP spid="65" grpId="0" animBg="1"/>
      <p:bldP spid="66" grpId="0" animBg="1"/>
      <p:bldP spid="67" grpId="0" animBg="1"/>
      <p:bldP spid="68" grpId="0" animBg="1"/>
      <p:bldP spid="2" grpId="0" animBg="1"/>
      <p:bldP spid="4" grpId="0"/>
      <p:bldP spid="13" grpId="0" animBg="1"/>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latin typeface="Aptos" panose="020B0004020202020204" pitchFamily="34" charset="0"/>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algn="l">
              <a:spcAft>
                <a:spcPts val="1000"/>
              </a:spcAft>
            </a:pPr>
            <a:r>
              <a:rPr lang="en-US" sz="1800">
                <a:latin typeface="Aptos" panose="020B0004020202020204" pitchFamily="34" charset="0"/>
              </a:rPr>
              <a:t>The large language models (LLM) Copilot Studio depends upon are the foundation models trained by OpenAI.</a:t>
            </a:r>
          </a:p>
          <a:p>
            <a:pPr>
              <a:spcAft>
                <a:spcPts val="1000"/>
              </a:spcAft>
            </a:pPr>
            <a:r>
              <a:rPr lang="en-US" sz="1800">
                <a:latin typeface="Aptos" panose="020B0004020202020204" pitchFamily="34" charset="0"/>
              </a:rPr>
              <a:t>Generative answers uses GPT-3.5 Turbo, but as new models outperform previous ones, they can be updated.</a:t>
            </a:r>
          </a:p>
          <a:p>
            <a:pPr>
              <a:spcAft>
                <a:spcPts val="1000"/>
              </a:spcAft>
            </a:pPr>
            <a:r>
              <a:rPr lang="en-US" sz="1800">
                <a:latin typeface="Aptos" panose="020B0004020202020204" pitchFamily="34" charset="0"/>
              </a:rPr>
              <a:t>Models are hosted on internal Azure OpenAI services, honoring the Microsoft Services Trust boundary.</a:t>
            </a:r>
          </a:p>
          <a:p>
            <a:pPr>
              <a:spcAft>
                <a:spcPts val="1000"/>
              </a:spcAft>
            </a:pPr>
            <a:r>
              <a:rPr lang="en-US" sz="1800">
                <a:latin typeface="Aptos" panose="020B0004020202020204" pitchFamily="34" charset="0"/>
              </a:rPr>
              <a:t>Models are accessed and used following </a:t>
            </a:r>
            <a:r>
              <a:rPr lang="en-US" sz="1800">
                <a:latin typeface="Aptos" panose="020B0004020202020204" pitchFamily="34" charset="0"/>
                <a:hlinkClick r:id="rId3"/>
              </a:rPr>
              <a:t>Microsoft Responsible AI</a:t>
            </a:r>
            <a:r>
              <a:rPr lang="en-US" sz="1800">
                <a:latin typeface="Aptos" panose="020B0004020202020204" pitchFamily="34" charset="0"/>
              </a:rPr>
              <a:t> principles and policies.</a:t>
            </a:r>
          </a:p>
          <a:p>
            <a:pPr>
              <a:spcAft>
                <a:spcPts val="1000"/>
              </a:spcAft>
            </a:pPr>
            <a:r>
              <a:rPr lang="en-US" sz="1800">
                <a:latin typeface="Aptos" panose="020B0004020202020204" pitchFamily="34" charset="0"/>
                <a:hlinkClick r:id="rId4"/>
              </a:rPr>
              <a:t>Custom instructions</a:t>
            </a:r>
            <a:r>
              <a:rPr lang="en-US" sz="1800">
                <a:latin typeface="Aptos" panose="020B0004020202020204" pitchFamily="34" charset="0"/>
              </a:rPr>
              <a:t> can be added to generative answers to influence format and filters.</a:t>
            </a:r>
          </a:p>
          <a:p>
            <a:pPr>
              <a:spcAft>
                <a:spcPts val="1000"/>
              </a:spcAft>
            </a:pPr>
            <a:r>
              <a:rPr lang="en-US" sz="1800">
                <a:latin typeface="Aptos" panose="020B0004020202020204" pitchFamily="34" charset="0"/>
                <a:hlinkClick r:id="rId5"/>
              </a:rPr>
              <a:t>Data storage and processing</a:t>
            </a:r>
            <a:r>
              <a:rPr lang="en-US" sz="1800">
                <a:latin typeface="Aptos" panose="020B0004020202020204" pitchFamily="34" charset="0"/>
              </a:rPr>
              <a:t> for Copilot Studio generative AI capabilities may result in data movement across regional boundaries. When local data storage and processing aren’t available in the region, environment settings are available to disable features requiring Azure OpenAI or Bing Search, preventing data movement.</a:t>
            </a:r>
          </a:p>
          <a:p>
            <a:pPr>
              <a:spcAft>
                <a:spcPts val="1000"/>
              </a:spcAft>
            </a:pPr>
            <a:r>
              <a:rPr lang="en-US" sz="1800">
                <a:latin typeface="Aptos" panose="020B0004020202020204" pitchFamily="34" charset="0"/>
              </a:rPr>
              <a:t>Copilot Studio does not collect, nor provide any customer data, for use in the training of LLMs.</a:t>
            </a:r>
          </a:p>
          <a:p>
            <a:pPr>
              <a:spcAft>
                <a:spcPts val="1000"/>
              </a:spcAft>
            </a:pPr>
            <a:r>
              <a:rPr lang="en-US" sz="1800">
                <a:latin typeface="Aptos" panose="020B0004020202020204" pitchFamily="34" charset="0"/>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lang="en-US" sz="1800">
                <a:latin typeface="Aptos" panose="020B0004020202020204" pitchFamily="34" charset="0"/>
                <a:hlinkClick r:id="rId6"/>
              </a:rPr>
              <a:t>Customer Lockbox</a:t>
            </a:r>
            <a:r>
              <a:rPr lang="en-US" sz="1800">
                <a:latin typeface="Aptos" panose="020B0004020202020204" pitchFamily="34" charset="0"/>
              </a:rPr>
              <a:t>.</a:t>
            </a:r>
          </a:p>
          <a:p>
            <a:pPr>
              <a:spcAft>
                <a:spcPts val="1000"/>
              </a:spcAft>
            </a:pPr>
            <a:r>
              <a:rPr lang="en-US" sz="1800">
                <a:latin typeface="Aptos" panose="020B0004020202020204" pitchFamily="34" charset="0"/>
              </a:rPr>
              <a:t>Generative AI capabilities log additional troubleshooting data, but only when the thumbs up or down reactions are used by the copilot author in the Copilot Studio test pane.</a:t>
            </a:r>
          </a:p>
          <a:p>
            <a:pPr>
              <a:spcAft>
                <a:spcPts val="1000"/>
              </a:spcAft>
            </a:pPr>
            <a:r>
              <a:rPr lang="en-US" sz="1800">
                <a:latin typeface="Aptos" panose="020B0004020202020204" pitchFamily="34" charset="0"/>
              </a:rPr>
              <a:t>Given the existing control layers and to avoid further logging of customer data, </a:t>
            </a:r>
            <a:r>
              <a:rPr lang="en-US" sz="1800">
                <a:latin typeface="Aptos" panose="020B0004020202020204" pitchFamily="34" charset="0"/>
                <a:hlinkClick r:id="rId7"/>
              </a:rPr>
              <a:t>Azure OpenAI abuse monitoring</a:t>
            </a:r>
            <a:r>
              <a:rPr lang="en-US" sz="1800">
                <a:latin typeface="Aptos" panose="020B0004020202020204" pitchFamily="34" charset="0"/>
              </a:rPr>
              <a:t> 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628915"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Generative AI security and compliance considerations</a:t>
            </a:r>
            <a:endParaRPr lang="en-US" b="1"/>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500"/>
                                        <p:tgtEl>
                                          <p:spTgt spid="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fade">
                                      <p:cBhvr>
                                        <p:cTn id="65" dur="500"/>
                                        <p:tgtEl>
                                          <p:spTgt spid="4">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
                                            <p:txEl>
                                              <p:pRg st="7" end="7"/>
                                            </p:txEl>
                                          </p:spTgt>
                                        </p:tgtEl>
                                        <p:attrNameLst>
                                          <p:attrName>style.visibility</p:attrName>
                                        </p:attrNameLst>
                                      </p:cBhvr>
                                      <p:to>
                                        <p:strVal val="visible"/>
                                      </p:to>
                                    </p:set>
                                    <p:animEffect transition="in" filter="fade">
                                      <p:cBhvr>
                                        <p:cTn id="74" dur="500"/>
                                        <p:tgtEl>
                                          <p:spTgt spid="4">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
                                            <p:txEl>
                                              <p:pRg st="8" end="8"/>
                                            </p:txEl>
                                          </p:spTgt>
                                        </p:tgtEl>
                                        <p:attrNameLst>
                                          <p:attrName>style.visibility</p:attrName>
                                        </p:attrNameLst>
                                      </p:cBhvr>
                                      <p:to>
                                        <p:strVal val="visible"/>
                                      </p:to>
                                    </p:set>
                                    <p:animEffect transition="in" filter="fade">
                                      <p:cBhvr>
                                        <p:cTn id="83" dur="500"/>
                                        <p:tgtEl>
                                          <p:spTgt spid="4">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93F2CF0F-8779-2EF8-45FB-5FB82A72E64F}"/>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05 [30] minutes</a:t>
            </a:r>
          </a:p>
        </p:txBody>
      </p:sp>
    </p:spTree>
    <p:extLst>
      <p:ext uri="{BB962C8B-B14F-4D97-AF65-F5344CB8AC3E}">
        <p14:creationId xmlns:p14="http://schemas.microsoft.com/office/powerpoint/2010/main" val="1341187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756789" cy="1354217"/>
          </a:xfrm>
        </p:spPr>
        <p:txBody>
          <a:bodyPr/>
          <a:lstStyle/>
          <a:p>
            <a:r>
              <a:rPr lang="en-US"/>
              <a:t>Lab 06: </a:t>
            </a:r>
            <a:r>
              <a:rPr lang="en-US" b="1">
                <a:solidFill>
                  <a:schemeClr val="tx1">
                    <a:lumMod val="75000"/>
                    <a:lumOff val="25000"/>
                  </a:schemeClr>
                </a:solidFill>
              </a:rPr>
              <a:t> Use generative AI orchestration </a:t>
            </a:r>
            <a:br>
              <a:rPr lang="en-US" b="1">
                <a:solidFill>
                  <a:schemeClr val="tx1">
                    <a:lumMod val="75000"/>
                    <a:lumOff val="25000"/>
                  </a:schemeClr>
                </a:solidFill>
              </a:rPr>
            </a:br>
            <a:r>
              <a:rPr lang="en-US" b="1">
                <a:solidFill>
                  <a:schemeClr val="tx1">
                    <a:lumMod val="75000"/>
                    <a:lumOff val="25000"/>
                  </a:schemeClr>
                </a:solidFill>
              </a:rPr>
              <a:t>to interact with your connectors</a:t>
            </a:r>
          </a:p>
        </p:txBody>
      </p:sp>
    </p:spTree>
    <p:extLst>
      <p:ext uri="{BB962C8B-B14F-4D97-AF65-F5344CB8AC3E}">
        <p14:creationId xmlns:p14="http://schemas.microsoft.com/office/powerpoint/2010/main" val="3552163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6</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278" b="278"/>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542030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E549C738-DFE6-9261-9107-A353E6EE35B0}"/>
              </a:ext>
            </a:extLst>
          </p:cNvPr>
          <p:cNvSpPr>
            <a:spLocks noGrp="1"/>
          </p:cNvSpPr>
          <p:nvPr>
            <p:ph type="title"/>
          </p:nvPr>
        </p:nvSpPr>
        <p:spPr/>
        <p:txBody>
          <a:bodyPr/>
          <a:lstStyle/>
          <a:p>
            <a:r>
              <a:rPr lang="en-US" noProof="0"/>
              <a:t>Generative AI orchestration</a:t>
            </a:r>
            <a:endParaRPr lang="en-US"/>
          </a:p>
        </p:txBody>
      </p:sp>
      <p:sp>
        <p:nvSpPr>
          <p:cNvPr id="27" name="Text Placeholder 25">
            <a:extLst>
              <a:ext uri="{FF2B5EF4-FFF2-40B4-BE49-F238E27FC236}">
                <a16:creationId xmlns:a16="http://schemas.microsoft.com/office/drawing/2014/main" id="{CC9171CF-28B7-8095-0217-41F5D43F3E7F}"/>
              </a:ext>
            </a:extLst>
          </p:cNvPr>
          <p:cNvSpPr>
            <a:spLocks noGrp="1"/>
          </p:cNvSpPr>
          <p:nvPr>
            <p:ph type="body" sz="quarter" idx="26"/>
          </p:nvPr>
        </p:nvSpPr>
        <p:spPr>
          <a:xfrm>
            <a:off x="588263" y="2308342"/>
            <a:ext cx="3621024" cy="274320"/>
          </a:xfrm>
        </p:spPr>
        <p:txBody>
          <a:bodyPr anchor="t">
            <a:spAutoFit/>
          </a:bodyPr>
          <a:lstStyle/>
          <a:p>
            <a:r>
              <a:rPr lang="en-US"/>
              <a:t>Test and trace feature to see it in action</a:t>
            </a:r>
          </a:p>
        </p:txBody>
      </p:sp>
      <p:sp>
        <p:nvSpPr>
          <p:cNvPr id="28" name="Text Placeholder 22">
            <a:extLst>
              <a:ext uri="{FF2B5EF4-FFF2-40B4-BE49-F238E27FC236}">
                <a16:creationId xmlns:a16="http://schemas.microsoft.com/office/drawing/2014/main" id="{6E3C4E71-FA50-10FC-5D38-B4F77C64E501}"/>
              </a:ext>
            </a:extLst>
          </p:cNvPr>
          <p:cNvSpPr>
            <a:spLocks noGrp="1"/>
          </p:cNvSpPr>
          <p:nvPr>
            <p:ph type="body" sz="quarter" idx="27"/>
          </p:nvPr>
        </p:nvSpPr>
        <p:spPr>
          <a:xfrm>
            <a:off x="588263" y="2866516"/>
            <a:ext cx="3820704" cy="492443"/>
          </a:xfrm>
        </p:spPr>
        <p:txBody>
          <a:bodyPr wrap="square">
            <a:spAutoFit/>
          </a:bodyPr>
          <a:lstStyle/>
          <a:p>
            <a:r>
              <a:rPr lang="en-US"/>
              <a:t>Dynamically chains actions and topics together to produce actionable responses</a:t>
            </a:r>
          </a:p>
        </p:txBody>
      </p:sp>
      <p:sp>
        <p:nvSpPr>
          <p:cNvPr id="29" name="Text Placeholder 23">
            <a:extLst>
              <a:ext uri="{FF2B5EF4-FFF2-40B4-BE49-F238E27FC236}">
                <a16:creationId xmlns:a16="http://schemas.microsoft.com/office/drawing/2014/main" id="{2243AF2E-70B3-E6AD-BCFA-F7CBC081D424}"/>
              </a:ext>
            </a:extLst>
          </p:cNvPr>
          <p:cNvSpPr>
            <a:spLocks noGrp="1"/>
          </p:cNvSpPr>
          <p:nvPr>
            <p:ph type="body" sz="quarter" idx="28"/>
          </p:nvPr>
        </p:nvSpPr>
        <p:spPr>
          <a:xfrm>
            <a:off x="588263" y="3642810"/>
            <a:ext cx="3621024" cy="548640"/>
          </a:xfrm>
        </p:spPr>
        <p:txBody>
          <a:bodyPr>
            <a:spAutoFit/>
          </a:bodyPr>
          <a:lstStyle/>
          <a:p>
            <a:r>
              <a:rPr lang="en-US"/>
              <a:t>Handle multi-intent queries that were not anticipated or built by the user</a:t>
            </a:r>
          </a:p>
        </p:txBody>
      </p:sp>
      <p:sp>
        <p:nvSpPr>
          <p:cNvPr id="31" name="Text Placeholder 25">
            <a:extLst>
              <a:ext uri="{FF2B5EF4-FFF2-40B4-BE49-F238E27FC236}">
                <a16:creationId xmlns:a16="http://schemas.microsoft.com/office/drawing/2014/main" id="{479EDBFE-A385-BB62-A0CD-EA8CB7E19B5A}"/>
              </a:ext>
            </a:extLst>
          </p:cNvPr>
          <p:cNvSpPr txBox="1">
            <a:spLocks/>
          </p:cNvSpPr>
          <p:nvPr/>
        </p:nvSpPr>
        <p:spPr>
          <a:xfrm>
            <a:off x="588263" y="4447204"/>
            <a:ext cx="3621024" cy="492443"/>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Automatically slot-fill further details to get the information needed for the task</a:t>
            </a:r>
          </a:p>
        </p:txBody>
      </p:sp>
      <p:sp>
        <p:nvSpPr>
          <p:cNvPr id="33" name="Text Placeholder 24">
            <a:extLst>
              <a:ext uri="{FF2B5EF4-FFF2-40B4-BE49-F238E27FC236}">
                <a16:creationId xmlns:a16="http://schemas.microsoft.com/office/drawing/2014/main" id="{9F2137F1-0702-0D58-BDDE-E35912AAB03B}"/>
              </a:ext>
            </a:extLst>
          </p:cNvPr>
          <p:cNvSpPr>
            <a:spLocks noGrp="1"/>
          </p:cNvSpPr>
          <p:nvPr>
            <p:ph type="body" sz="quarter" idx="29"/>
          </p:nvPr>
        </p:nvSpPr>
        <p:spPr>
          <a:xfrm>
            <a:off x="588263" y="5223503"/>
            <a:ext cx="3621024" cy="492443"/>
          </a:xfrm>
        </p:spPr>
        <p:txBody>
          <a:bodyPr>
            <a:spAutoFit/>
          </a:bodyPr>
          <a:lstStyle/>
          <a:p>
            <a:r>
              <a:rPr lang="en-US"/>
              <a:t>Powered by the Azure OpenAI Service with LangChain concepts</a:t>
            </a:r>
          </a:p>
        </p:txBody>
      </p:sp>
      <p:cxnSp>
        <p:nvCxnSpPr>
          <p:cNvPr id="34" name="Straight Connector 33">
            <a:extLst>
              <a:ext uri="{FF2B5EF4-FFF2-40B4-BE49-F238E27FC236}">
                <a16:creationId xmlns:a16="http://schemas.microsoft.com/office/drawing/2014/main" id="{E604C326-3508-CD1D-9BFE-4E7CEFFA0D52}"/>
              </a:ext>
              <a:ext uri="{C183D7F6-B498-43B3-948B-1728B52AA6E4}">
                <adec:decorative xmlns:adec="http://schemas.microsoft.com/office/drawing/2017/decorative" val="1"/>
              </a:ext>
            </a:extLst>
          </p:cNvPr>
          <p:cNvCxnSpPr>
            <a:cxnSpLocks/>
          </p:cNvCxnSpPr>
          <p:nvPr/>
        </p:nvCxnSpPr>
        <p:spPr>
          <a:xfrm>
            <a:off x="588263" y="2710539"/>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64E00D-DD00-4CCE-BAF4-61086A735327}"/>
              </a:ext>
              <a:ext uri="{C183D7F6-B498-43B3-948B-1728B52AA6E4}">
                <adec:decorative xmlns:adec="http://schemas.microsoft.com/office/drawing/2017/decorative" val="1"/>
              </a:ext>
            </a:extLst>
          </p:cNvPr>
          <p:cNvCxnSpPr>
            <a:cxnSpLocks/>
          </p:cNvCxnSpPr>
          <p:nvPr/>
        </p:nvCxnSpPr>
        <p:spPr>
          <a:xfrm>
            <a:off x="588263" y="3514933"/>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2C8A75-8150-2DEF-0B6B-D5CADB5F85B9}"/>
              </a:ext>
              <a:ext uri="{C183D7F6-B498-43B3-948B-1728B52AA6E4}">
                <adec:decorative xmlns:adec="http://schemas.microsoft.com/office/drawing/2017/decorative" val="1"/>
              </a:ext>
            </a:extLst>
          </p:cNvPr>
          <p:cNvCxnSpPr>
            <a:cxnSpLocks/>
          </p:cNvCxnSpPr>
          <p:nvPr/>
        </p:nvCxnSpPr>
        <p:spPr>
          <a:xfrm>
            <a:off x="588263" y="5067524"/>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7C9A4-8041-9B3A-BDB4-84E122ECCCD4}"/>
              </a:ext>
              <a:ext uri="{C183D7F6-B498-43B3-948B-1728B52AA6E4}">
                <adec:decorative xmlns:adec="http://schemas.microsoft.com/office/drawing/2017/decorative" val="1"/>
              </a:ext>
            </a:extLst>
          </p:cNvPr>
          <p:cNvCxnSpPr>
            <a:cxnSpLocks/>
          </p:cNvCxnSpPr>
          <p:nvPr/>
        </p:nvCxnSpPr>
        <p:spPr>
          <a:xfrm>
            <a:off x="588263" y="4319327"/>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D1359B36-3ADB-C646-DDF6-F6979BCBFA65}"/>
              </a:ext>
              <a:ext uri="{C183D7F6-B498-43B3-948B-1728B52AA6E4}">
                <adec:decorative xmlns:adec="http://schemas.microsoft.com/office/drawing/2017/decorative" val="1"/>
              </a:ext>
            </a:extLst>
          </p:cNvPr>
          <p:cNvSpPr/>
          <p:nvPr/>
        </p:nvSpPr>
        <p:spPr bwMode="auto">
          <a:xfrm flipH="1">
            <a:off x="588263" y="6286284"/>
            <a:ext cx="11603737" cy="571716"/>
          </a:xfrm>
          <a:custGeom>
            <a:avLst/>
            <a:gdLst>
              <a:gd name="connsiteX0" fmla="*/ 11512295 w 11603737"/>
              <a:gd name="connsiteY0" fmla="*/ 0 h 571716"/>
              <a:gd name="connsiteX1" fmla="*/ 7877171 w 11603737"/>
              <a:gd name="connsiteY1" fmla="*/ 0 h 571716"/>
              <a:gd name="connsiteX2" fmla="*/ 7877171 w 11603737"/>
              <a:gd name="connsiteY2" fmla="*/ 96172 h 571716"/>
              <a:gd name="connsiteX3" fmla="*/ 7615204 w 11603737"/>
              <a:gd name="connsiteY3" fmla="*/ 358139 h 571716"/>
              <a:gd name="connsiteX4" fmla="*/ 6784181 w 11603737"/>
              <a:gd name="connsiteY4" fmla="*/ 358139 h 571716"/>
              <a:gd name="connsiteX5" fmla="*/ 0 w 11603737"/>
              <a:gd name="connsiteY5" fmla="*/ 358139 h 571716"/>
              <a:gd name="connsiteX6" fmla="*/ 0 w 11603737"/>
              <a:gd name="connsiteY6" fmla="*/ 500102 h 571716"/>
              <a:gd name="connsiteX7" fmla="*/ 0 w 11603737"/>
              <a:gd name="connsiteY7" fmla="*/ 548640 h 571716"/>
              <a:gd name="connsiteX8" fmla="*/ 0 w 11603737"/>
              <a:gd name="connsiteY8" fmla="*/ 571716 h 571716"/>
              <a:gd name="connsiteX9" fmla="*/ 11603737 w 11603737"/>
              <a:gd name="connsiteY9" fmla="*/ 571716 h 571716"/>
              <a:gd name="connsiteX10" fmla="*/ 11603737 w 11603737"/>
              <a:gd name="connsiteY10" fmla="*/ 548640 h 571716"/>
              <a:gd name="connsiteX11" fmla="*/ 11603737 w 11603737"/>
              <a:gd name="connsiteY11" fmla="*/ 500102 h 571716"/>
              <a:gd name="connsiteX12" fmla="*/ 11603737 w 11603737"/>
              <a:gd name="connsiteY12" fmla="*/ 91442 h 571716"/>
              <a:gd name="connsiteX13" fmla="*/ 11512295 w 11603737"/>
              <a:gd name="connsiteY13" fmla="*/ 0 h 57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3737" h="571716">
                <a:moveTo>
                  <a:pt x="11512295" y="0"/>
                </a:moveTo>
                <a:lnTo>
                  <a:pt x="7877171" y="0"/>
                </a:lnTo>
                <a:lnTo>
                  <a:pt x="7877171" y="96172"/>
                </a:lnTo>
                <a:cubicBezTo>
                  <a:pt x="7877171" y="240852"/>
                  <a:pt x="7759884" y="358139"/>
                  <a:pt x="7615204" y="358139"/>
                </a:cubicBezTo>
                <a:lnTo>
                  <a:pt x="6784181" y="358139"/>
                </a:lnTo>
                <a:lnTo>
                  <a:pt x="0" y="358139"/>
                </a:lnTo>
                <a:lnTo>
                  <a:pt x="0" y="500102"/>
                </a:lnTo>
                <a:lnTo>
                  <a:pt x="0" y="548640"/>
                </a:lnTo>
                <a:lnTo>
                  <a:pt x="0" y="571716"/>
                </a:lnTo>
                <a:lnTo>
                  <a:pt x="11603737" y="571716"/>
                </a:lnTo>
                <a:lnTo>
                  <a:pt x="11603737" y="548640"/>
                </a:lnTo>
                <a:lnTo>
                  <a:pt x="11603737" y="500102"/>
                </a:lnTo>
                <a:lnTo>
                  <a:pt x="11603737" y="91442"/>
                </a:lnTo>
                <a:cubicBezTo>
                  <a:pt x="11603737" y="40940"/>
                  <a:pt x="11562797" y="0"/>
                  <a:pt x="11512295"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D2BFC89-4036-EE7D-C1F1-ED504A369F89}"/>
              </a:ext>
            </a:extLst>
          </p:cNvPr>
          <p:cNvSpPr/>
          <p:nvPr/>
        </p:nvSpPr>
        <p:spPr bwMode="auto">
          <a:xfrm>
            <a:off x="755650" y="6384927"/>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Preview</a:t>
            </a:r>
          </a:p>
        </p:txBody>
      </p:sp>
      <p:pic>
        <p:nvPicPr>
          <p:cNvPr id="7" name="Picture Placeholder 6" descr="A screenshot of a computer&#10;&#10;Description automatically generated">
            <a:extLst>
              <a:ext uri="{FF2B5EF4-FFF2-40B4-BE49-F238E27FC236}">
                <a16:creationId xmlns:a16="http://schemas.microsoft.com/office/drawing/2014/main" id="{A33ADBF6-DD51-253E-9AB6-F3A82F039092}"/>
              </a:ext>
            </a:extLst>
          </p:cNvPr>
          <p:cNvPicPr>
            <a:picLocks noGrp="1" noChangeAspect="1"/>
          </p:cNvPicPr>
          <p:nvPr>
            <p:ph type="pic" sz="quarter" idx="18"/>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426245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100000">
                <a:srgbClr val="399A91"/>
              </a:gs>
              <a:gs pos="32000">
                <a:srgbClr val="C03BC4"/>
              </a:gs>
              <a:gs pos="0">
                <a:srgbClr val="FF5C39"/>
              </a:gs>
              <a:gs pos="68000">
                <a:srgbClr val="0078D4">
                  <a:lumMod val="100000"/>
                </a:srgbClr>
              </a:gs>
            </a:gsLst>
            <a:path path="circle">
              <a:fillToRect l="100000" t="100000"/>
            </a:path>
            <a:tileRect r="-100000" b="-100000"/>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Announcement slide (dark) with color rotation</a:t>
            </a:r>
            <a:endParaRPr lang="en-US"/>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901554" y="562631"/>
            <a:ext cx="9134476"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Semibold"/>
                <a:ea typeface="+mn-ea"/>
                <a:cs typeface="Segoe UI" pitchFamily="34" charset="0"/>
              </a:rPr>
              <a:t>Microsoft Copilot Studio</a:t>
            </a:r>
          </a:p>
        </p:txBody>
      </p:sp>
      <p:sp>
        <p:nvSpPr>
          <p:cNvPr id="30" name="Rounded Rectangle 29" descr="Dark Pattern: Plus dots">
            <a:extLst>
              <a:ext uri="{FF2B5EF4-FFF2-40B4-BE49-F238E27FC236}">
                <a16:creationId xmlns:a16="http://schemas.microsoft.com/office/drawing/2014/main" id="{40F454CC-D803-D43D-E554-214694401458}"/>
              </a:ext>
            </a:extLst>
          </p:cNvPr>
          <p:cNvSpPr/>
          <p:nvPr/>
        </p:nvSpPr>
        <p:spPr bwMode="auto">
          <a:xfrm>
            <a:off x="582168" y="2025604"/>
            <a:ext cx="11027664" cy="4240781"/>
          </a:xfrm>
          <a:prstGeom prst="roundRect">
            <a:avLst>
              <a:gd name="adj" fmla="val 4870"/>
            </a:avLst>
          </a:prstGeom>
          <a:blipFill dpi="0" rotWithShape="1">
            <a:blip r:embed="rId3">
              <a:alphaModFix amt="3842"/>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0AAB673F-B84B-5142-44BA-DA58A01C4509}"/>
              </a:ext>
            </a:extLst>
          </p:cNvPr>
          <p:cNvSpPr txBox="1">
            <a:spLocks/>
          </p:cNvSpPr>
          <p:nvPr/>
        </p:nvSpPr>
        <p:spPr>
          <a:xfrm>
            <a:off x="1528762" y="1173648"/>
            <a:ext cx="9134476" cy="600164"/>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effectLst/>
                <a:uLnTx/>
                <a:uFillTx/>
                <a:latin typeface="Segoe UI Semibold"/>
                <a:ea typeface="+mn-ea"/>
                <a:cs typeface="Segoe UI" panose="020B0502040204020203" pitchFamily="34" charset="0"/>
              </a:rPr>
              <a:t>Your copilot, your way</a:t>
            </a:r>
          </a:p>
        </p:txBody>
      </p:sp>
      <p:pic>
        <p:nvPicPr>
          <p:cNvPr id="5" name="Graphic 4">
            <a:extLst>
              <a:ext uri="{FF2B5EF4-FFF2-40B4-BE49-F238E27FC236}">
                <a16:creationId xmlns:a16="http://schemas.microsoft.com/office/drawing/2014/main" id="{57957243-133C-B366-165A-5D7A52BC340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3323" y="634637"/>
            <a:ext cx="635000" cy="635000"/>
          </a:xfrm>
          <a:prstGeom prst="rect">
            <a:avLst/>
          </a:prstGeom>
          <a:effectLst>
            <a:outerShdw blurRad="50800" dist="38100" dir="5400000" algn="t" rotWithShape="0">
              <a:prstClr val="black">
                <a:alpha val="40000"/>
              </a:prstClr>
            </a:outerShdw>
          </a:effectLst>
        </p:spPr>
      </p:pic>
      <p:sp>
        <p:nvSpPr>
          <p:cNvPr id="10" name="Rounded Rectangle 64">
            <a:extLst>
              <a:ext uri="{FF2B5EF4-FFF2-40B4-BE49-F238E27FC236}">
                <a16:creationId xmlns:a16="http://schemas.microsoft.com/office/drawing/2014/main" id="{03AF2B59-D5ED-E335-8888-DF45039507FA}"/>
              </a:ext>
              <a:ext uri="{C183D7F6-B498-43B3-948B-1728B52AA6E4}">
                <adec:decorative xmlns:adec="http://schemas.microsoft.com/office/drawing/2017/decorative" val="1"/>
              </a:ext>
            </a:extLst>
          </p:cNvPr>
          <p:cNvSpPr/>
          <p:nvPr/>
        </p:nvSpPr>
        <p:spPr bwMode="auto">
          <a:xfrm>
            <a:off x="582168" y="2017713"/>
            <a:ext cx="11027664" cy="4251325"/>
          </a:xfrm>
          <a:prstGeom prst="roundRect">
            <a:avLst>
              <a:gd name="adj" fmla="val 399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2" name="Title 1">
            <a:extLst>
              <a:ext uri="{FF2B5EF4-FFF2-40B4-BE49-F238E27FC236}">
                <a16:creationId xmlns:a16="http://schemas.microsoft.com/office/drawing/2014/main" id="{A18767D0-E5A8-6A0B-A393-C89791E3D019}"/>
              </a:ext>
            </a:extLst>
          </p:cNvPr>
          <p:cNvSpPr txBox="1">
            <a:spLocks/>
          </p:cNvSpPr>
          <p:nvPr/>
        </p:nvSpPr>
        <p:spPr>
          <a:xfrm>
            <a:off x="1159308" y="3342120"/>
            <a:ext cx="3098819" cy="1613583"/>
          </a:xfrm>
          <a:prstGeom prst="rect">
            <a:avLst/>
          </a:prstGeom>
        </p:spPr>
        <p:txBody>
          <a:bodyPr wrap="squar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2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Copilot Studio is an end-to-end conversational AI product for</a:t>
            </a:r>
            <a:endParaRPr kumimoji="0" lang="en-US" sz="900" b="1" i="0" u="none" strike="noStrike" kern="1200" cap="none" spc="0" normalizeH="0" baseline="0" noProof="0">
              <a:ln>
                <a:noFill/>
              </a:ln>
              <a:gradFill>
                <a:gsLst>
                  <a:gs pos="68000">
                    <a:srgbClr val="8DC8E8"/>
                  </a:gs>
                  <a:gs pos="32000">
                    <a:srgbClr val="D59ED7"/>
                  </a:gs>
                  <a:gs pos="0">
                    <a:srgbClr val="FFB3BB"/>
                  </a:gs>
                  <a:gs pos="100000">
                    <a:srgbClr val="49C5B1"/>
                  </a:gs>
                </a:gsLst>
                <a:path path="circle">
                  <a:fillToRect l="100000" t="100000"/>
                </a:path>
              </a:gradFill>
              <a:effectLst/>
              <a:uLnTx/>
              <a:uFillTx/>
              <a:latin typeface="Segoe UI"/>
              <a:ea typeface="+mn-ea"/>
              <a:cs typeface="Segoe UI" pitchFamily="34" charset="0"/>
            </a:endParaRPr>
          </a:p>
          <a:p>
            <a:pPr marL="0" marR="0" lvl="0" indent="0" algn="l" defTabSz="932742" rtl="0" eaLnBrk="1" fontAlgn="auto" latinLnBrk="0" hangingPunct="1">
              <a:lnSpc>
                <a:spcPts val="2000"/>
              </a:lnSpc>
              <a:spcBef>
                <a:spcPct val="0"/>
              </a:spcBef>
              <a:spcAft>
                <a:spcPts val="0"/>
              </a:spcAft>
              <a:buClrTx/>
              <a:buSzTx/>
              <a:buFontTx/>
              <a:buNone/>
              <a:tabLst/>
              <a:defRPr/>
            </a:pPr>
            <a:r>
              <a:rPr kumimoji="0" lang="en-US" sz="1600" b="1" i="0" u="none" strike="noStrike" kern="1200" cap="none" spc="0" normalizeH="0" baseline="0" noProof="0">
                <a:ln w="3175">
                  <a:noFill/>
                </a:ln>
                <a:gradFill>
                  <a:gsLst>
                    <a:gs pos="68000">
                      <a:srgbClr val="8DC8E8"/>
                    </a:gs>
                    <a:gs pos="32000">
                      <a:srgbClr val="D59ED7"/>
                    </a:gs>
                    <a:gs pos="0">
                      <a:srgbClr val="FFB3BB"/>
                    </a:gs>
                    <a:gs pos="100000">
                      <a:srgbClr val="49C5B1"/>
                    </a:gs>
                  </a:gsLst>
                  <a:path path="circle">
                    <a:fillToRect l="100000" t="100000"/>
                  </a:path>
                </a:gradFill>
                <a:effectLst/>
                <a:uLnTx/>
                <a:uFillTx/>
                <a:latin typeface="Segoe UI"/>
                <a:ea typeface="+mn-ea"/>
                <a:cs typeface="Segoe UI" pitchFamily="34" charset="0"/>
              </a:rPr>
              <a:t>building your own copilots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or </a:t>
            </a:r>
            <a:r>
              <a:rPr kumimoji="0" lang="en-US" sz="1600" b="1" i="0" u="none" strike="noStrike" kern="1200" cap="none" spc="0" normalizeH="0" baseline="0" noProof="0">
                <a:ln w="3175">
                  <a:noFill/>
                </a:ln>
                <a:gradFill>
                  <a:gsLst>
                    <a:gs pos="68000">
                      <a:srgbClr val="8DC8E8"/>
                    </a:gs>
                    <a:gs pos="32000">
                      <a:srgbClr val="D59ED7"/>
                    </a:gs>
                    <a:gs pos="0">
                      <a:srgbClr val="FFB3BB"/>
                    </a:gs>
                    <a:gs pos="100000">
                      <a:srgbClr val="49C5B1"/>
                    </a:gs>
                  </a:gsLst>
                  <a:path path="circle">
                    <a:fillToRect l="100000" t="100000"/>
                  </a:path>
                </a:gradFill>
                <a:effectLst/>
                <a:uLnTx/>
                <a:uFillTx/>
                <a:latin typeface="Segoe UI"/>
                <a:ea typeface="+mn-ea"/>
                <a:cs typeface="Segoe UI" pitchFamily="34" charset="0"/>
              </a:rPr>
              <a:t>extending Microsoft Copilot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with generative AI, large language models and </a:t>
            </a:r>
            <a:r>
              <a:rPr kumimoji="0" lang="en-US" sz="1600" b="1" i="0" u="none" strike="noStrike" kern="1200" cap="none" spc="0" normalizeH="0" baseline="0" noProof="0">
                <a:ln w="3175">
                  <a:noFill/>
                </a:ln>
                <a:gradFill>
                  <a:gsLst>
                    <a:gs pos="68000">
                      <a:srgbClr val="8DC8E8"/>
                    </a:gs>
                    <a:gs pos="32000">
                      <a:srgbClr val="D59ED7"/>
                    </a:gs>
                    <a:gs pos="0">
                      <a:srgbClr val="FFB3BB"/>
                    </a:gs>
                    <a:gs pos="100000">
                      <a:srgbClr val="49C5B1"/>
                    </a:gs>
                  </a:gsLst>
                  <a:path path="circle">
                    <a:fillToRect l="100000" t="100000"/>
                  </a:path>
                </a:gradFill>
                <a:effectLst/>
                <a:uLnTx/>
                <a:uFillTx/>
                <a:latin typeface="Segoe UI"/>
                <a:ea typeface="+mn-ea"/>
                <a:cs typeface="Segoe UI" pitchFamily="34" charset="0"/>
              </a:rPr>
              <a:t>your data</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a:t>
            </a:r>
            <a:endParaRPr kumimoji="0" lang="en-US" sz="2400" b="0" i="0" u="none" strike="noStrike" kern="1200" cap="none" spc="-50" normalizeH="0" baseline="0" noProof="0">
              <a:ln w="3175">
                <a:noFill/>
              </a:ln>
              <a:solidFill>
                <a:srgbClr val="FFFFFF"/>
              </a:solidFill>
              <a:effectLst/>
              <a:uLnTx/>
              <a:uFillTx/>
              <a:latin typeface="Segoe UI"/>
              <a:ea typeface="+mn-ea"/>
              <a:cs typeface="Segoe Sans Display" pitchFamily="2" charset="0"/>
            </a:endParaRPr>
          </a:p>
        </p:txBody>
      </p:sp>
      <p:pic>
        <p:nvPicPr>
          <p:cNvPr id="3" name="Picture 2" descr="A screenshot of a computer&#10;&#10;Description automatically generated">
            <a:extLst>
              <a:ext uri="{FF2B5EF4-FFF2-40B4-BE49-F238E27FC236}">
                <a16:creationId xmlns:a16="http://schemas.microsoft.com/office/drawing/2014/main" id="{3EE9FCBD-4D81-9D4F-E2CA-423906C8FB4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835267" y="2406159"/>
            <a:ext cx="6197425" cy="3474433"/>
          </a:xfrm>
          <a:prstGeom prst="roundRect">
            <a:avLst>
              <a:gd name="adj" fmla="val 1903"/>
            </a:avLst>
          </a:prstGeom>
        </p:spPr>
      </p:pic>
    </p:spTree>
    <p:extLst>
      <p:ext uri="{BB962C8B-B14F-4D97-AF65-F5344CB8AC3E}">
        <p14:creationId xmlns:p14="http://schemas.microsoft.com/office/powerpoint/2010/main" val="2920916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59259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path" presetSubtype="0" decel="100000" fill="hold" grpId="1" nodeType="withEffect">
                                  <p:stCondLst>
                                    <p:cond delay="100"/>
                                  </p:stCondLst>
                                  <p:childTnLst>
                                    <p:animMotion origin="layout" path="M 0 2.22222E-6 L 0 0.03541 " pathEditMode="relative" rAng="0" ptsTypes="AA">
                                      <p:cBhvr>
                                        <p:cTn id="21" dur="700" spd="-100000" fill="hold"/>
                                        <p:tgtEl>
                                          <p:spTgt spid="12"/>
                                        </p:tgtEl>
                                        <p:attrNameLst>
                                          <p:attrName>ppt_x</p:attrName>
                                          <p:attrName>ppt_y</p:attrName>
                                        </p:attrNameLst>
                                      </p:cBhvr>
                                      <p:rCtr x="0" y="1759"/>
                                    </p:animMotion>
                                  </p:childTnLst>
                                </p:cTn>
                              </p:par>
                              <p:par>
                                <p:cTn id="22" presetID="10" presetClass="entr" presetSubtype="0" fill="hold" grpId="0" nodeType="withEffect">
                                  <p:stCondLst>
                                    <p:cond delay="1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42" presetClass="path" presetSubtype="0" decel="100000" fill="hold" grpId="1" nodeType="withEffect">
                                  <p:stCondLst>
                                    <p:cond delay="100"/>
                                  </p:stCondLst>
                                  <p:childTnLst>
                                    <p:animMotion origin="layout" path="M 0 3.33333E-6 L 0 0.03541 " pathEditMode="relative" rAng="0" ptsTypes="AA">
                                      <p:cBhvr>
                                        <p:cTn id="26" dur="700" spd="-100000" fill="hold"/>
                                        <p:tgtEl>
                                          <p:spTgt spid="10"/>
                                        </p:tgtEl>
                                        <p:attrNameLst>
                                          <p:attrName>ppt_x</p:attrName>
                                          <p:attrName>ppt_y</p:attrName>
                                        </p:attrNameLst>
                                      </p:cBhvr>
                                      <p:rCtr x="0" y="1759"/>
                                    </p:animMotion>
                                  </p:childTnLst>
                                </p:cTn>
                              </p:par>
                              <p:par>
                                <p:cTn id="27" presetID="10" presetClass="entr" presetSubtype="0" fill="hold" grpId="0" nodeType="withEffect">
                                  <p:stCondLst>
                                    <p:cond delay="1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42" presetClass="path" presetSubtype="0" decel="100000" fill="hold" grpId="1" nodeType="withEffect">
                                  <p:stCondLst>
                                    <p:cond delay="100"/>
                                  </p:stCondLst>
                                  <p:childTnLst>
                                    <p:animMotion origin="layout" path="M 0 1.85185E-6 L 0 0.03541 " pathEditMode="relative" rAng="0" ptsTypes="AA">
                                      <p:cBhvr>
                                        <p:cTn id="31" dur="700" spd="-100000" fill="hold"/>
                                        <p:tgtEl>
                                          <p:spTgt spid="30"/>
                                        </p:tgtEl>
                                        <p:attrNameLst>
                                          <p:attrName>ppt_x</p:attrName>
                                          <p:attrName>ppt_y</p:attrName>
                                        </p:attrNameLst>
                                      </p:cBhvr>
                                      <p:rCtr x="0" y="1759"/>
                                    </p:animMotion>
                                  </p:childTnLst>
                                </p:cTn>
                              </p:par>
                              <p:par>
                                <p:cTn id="32" presetID="10" presetClass="entr" presetSubtype="0" fill="hold" grpId="0" nodeType="withEffect">
                                  <p:stCondLst>
                                    <p:cond delay="3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grpId="1" nodeType="withEffect">
                                  <p:stCondLst>
                                    <p:cond delay="300"/>
                                  </p:stCondLst>
                                  <p:childTnLst>
                                    <p:animMotion origin="layout" path="M 4.58333E-6 -1.11111E-6 L 4.58333E-6 0.03542 " pathEditMode="relative" rAng="0" ptsTypes="AA">
                                      <p:cBhvr>
                                        <p:cTn id="36" dur="700" spd="-100000" fill="hold"/>
                                        <p:tgtEl>
                                          <p:spTgt spid="2"/>
                                        </p:tgtEl>
                                        <p:attrNameLst>
                                          <p:attrName>ppt_x</p:attrName>
                                          <p:attrName>ppt_y</p:attrName>
                                        </p:attrNameLst>
                                      </p:cBhvr>
                                      <p:rCtr x="0" y="1759"/>
                                    </p:animMotion>
                                  </p:childTnLst>
                                </p:cTn>
                              </p:par>
                              <p:par>
                                <p:cTn id="37" presetID="10" presetClass="entr" presetSubtype="0" fill="hold" nodeType="withEffect">
                                  <p:stCondLst>
                                    <p:cond delay="40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42" presetClass="path" presetSubtype="0" decel="100000" fill="hold" nodeType="withEffect">
                                  <p:stCondLst>
                                    <p:cond delay="400"/>
                                  </p:stCondLst>
                                  <p:childTnLst>
                                    <p:animMotion origin="layout" path="M -1.25E-6 3.33333E-6 L -1.25E-6 0.03541 " pathEditMode="relative" rAng="0" ptsTypes="AA">
                                      <p:cBhvr>
                                        <p:cTn id="41" dur="700" spd="-100000" fill="hold"/>
                                        <p:tgtEl>
                                          <p:spTgt spid="3"/>
                                        </p:tgtEl>
                                        <p:attrNameLst>
                                          <p:attrName>ppt_x</p:attrName>
                                          <p:attrName>ppt_y</p:attrName>
                                        </p:attrNameLst>
                                      </p:cBhvr>
                                      <p:rCtr x="0" y="1759"/>
                                    </p:animMotion>
                                  </p:childTnLst>
                                </p:cTn>
                              </p:par>
                              <p:par>
                                <p:cTn id="42" presetID="10" presetClass="entr" presetSubtype="0" fill="hold" nodeType="withEffect">
                                  <p:stCondLst>
                                    <p:cond delay="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42" presetClass="path" presetSubtype="0" decel="100000" fill="hold" nodeType="withEffect">
                                  <p:stCondLst>
                                    <p:cond delay="100"/>
                                  </p:stCondLst>
                                  <p:childTnLst>
                                    <p:animMotion origin="layout" path="M 0 -2.59259E-6 L 0 0.03542 " pathEditMode="relative" rAng="0" ptsTypes="AA">
                                      <p:cBhvr>
                                        <p:cTn id="46"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1" grpId="0"/>
      <p:bldP spid="11" grpId="1"/>
      <p:bldP spid="30" grpId="0" animBg="1"/>
      <p:bldP spid="30" grpId="1" animBg="1"/>
      <p:bldP spid="12" grpId="0"/>
      <p:bldP spid="12" grpId="1"/>
      <p:bldP spid="10" grpId="0" animBg="1"/>
      <p:bldP spid="10" grpId="1" animBg="1"/>
      <p:bldP spid="2" grpId="0"/>
      <p:bldP spid="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06 [20] minutes</a:t>
            </a:r>
          </a:p>
        </p:txBody>
      </p:sp>
    </p:spTree>
    <p:extLst>
      <p:ext uri="{BB962C8B-B14F-4D97-AF65-F5344CB8AC3E}">
        <p14:creationId xmlns:p14="http://schemas.microsoft.com/office/powerpoint/2010/main" val="257762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0756789" cy="677108"/>
          </a:xfrm>
        </p:spPr>
        <p:txBody>
          <a:bodyPr/>
          <a:lstStyle/>
          <a:p>
            <a:r>
              <a:rPr lang="en-US" dirty="0"/>
              <a:t>Lab 07: </a:t>
            </a:r>
            <a:r>
              <a:rPr lang="en-US" b="1" dirty="0">
                <a:solidFill>
                  <a:schemeClr val="tx1">
                    <a:lumMod val="75000"/>
                    <a:lumOff val="25000"/>
                  </a:schemeClr>
                </a:solidFill>
              </a:rPr>
              <a:t> Invoke AI Builder prompts</a:t>
            </a:r>
          </a:p>
        </p:txBody>
      </p:sp>
    </p:spTree>
    <p:extLst>
      <p:ext uri="{BB962C8B-B14F-4D97-AF65-F5344CB8AC3E}">
        <p14:creationId xmlns:p14="http://schemas.microsoft.com/office/powerpoint/2010/main" val="3794396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7</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401" b="401"/>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523271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Lab 07 [25] minutes</a:t>
            </a:r>
          </a:p>
        </p:txBody>
      </p:sp>
    </p:spTree>
    <p:extLst>
      <p:ext uri="{BB962C8B-B14F-4D97-AF65-F5344CB8AC3E}">
        <p14:creationId xmlns:p14="http://schemas.microsoft.com/office/powerpoint/2010/main" val="3529232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794D-DA0D-C1D1-D9E8-D23CF8CF7423}"/>
              </a:ext>
            </a:extLst>
          </p:cNvPr>
          <p:cNvSpPr>
            <a:spLocks noGrp="1"/>
          </p:cNvSpPr>
          <p:nvPr>
            <p:ph type="title"/>
          </p:nvPr>
        </p:nvSpPr>
        <p:spPr>
          <a:xfrm>
            <a:off x="548758" y="2921168"/>
            <a:ext cx="9144000" cy="1015663"/>
          </a:xfrm>
        </p:spPr>
        <p:txBody>
          <a:bodyPr/>
          <a:lstStyle/>
          <a:p>
            <a:r>
              <a:rPr lang="en-US" sz="6600"/>
              <a:t>Q&amp;A</a:t>
            </a:r>
          </a:p>
        </p:txBody>
      </p:sp>
    </p:spTree>
    <p:extLst>
      <p:ext uri="{BB962C8B-B14F-4D97-AF65-F5344CB8AC3E}">
        <p14:creationId xmlns:p14="http://schemas.microsoft.com/office/powerpoint/2010/main" val="71880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4894" y="3388483"/>
            <a:ext cx="8374006" cy="677108"/>
          </a:xfrm>
        </p:spPr>
        <p:txBody>
          <a:bodyPr/>
          <a:lstStyle/>
          <a:p>
            <a:r>
              <a:rPr lang="en-US" sz="4400"/>
              <a:t>Resources</a:t>
            </a:r>
          </a:p>
        </p:txBody>
      </p:sp>
    </p:spTree>
    <p:extLst>
      <p:ext uri="{BB962C8B-B14F-4D97-AF65-F5344CB8AC3E}">
        <p14:creationId xmlns:p14="http://schemas.microsoft.com/office/powerpoint/2010/main" val="353816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F12F82BB-FF0E-79F6-6B4E-2FDBA39F4CBA}"/>
              </a:ext>
            </a:extLst>
          </p:cNvPr>
          <p:cNvSpPr/>
          <p:nvPr/>
        </p:nvSpPr>
        <p:spPr bwMode="auto">
          <a:xfrm rot="5400000">
            <a:off x="-591596" y="1229769"/>
            <a:ext cx="5918963"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6C4BE004-380E-EB65-66C1-13FDDD2A0480}"/>
              </a:ext>
            </a:extLst>
          </p:cNvPr>
          <p:cNvSpPr>
            <a:spLocks noGrp="1"/>
          </p:cNvSpPr>
          <p:nvPr>
            <p:ph type="title"/>
          </p:nvPr>
        </p:nvSpPr>
        <p:spPr>
          <a:xfrm>
            <a:off x="588263" y="2567978"/>
            <a:ext cx="2904724" cy="553998"/>
          </a:xfrm>
        </p:spPr>
        <p:txBody>
          <a:bodyPr wrap="square">
            <a:spAutoFit/>
          </a:bodyPr>
          <a:lstStyle/>
          <a:p>
            <a:pPr lvl="0"/>
            <a:r>
              <a:rPr lang="en-US" noProof="0"/>
              <a:t>Resources</a:t>
            </a:r>
          </a:p>
        </p:txBody>
      </p:sp>
      <p:sp>
        <p:nvSpPr>
          <p:cNvPr id="6" name="TextBox 5">
            <a:extLst>
              <a:ext uri="{FF2B5EF4-FFF2-40B4-BE49-F238E27FC236}">
                <a16:creationId xmlns:a16="http://schemas.microsoft.com/office/drawing/2014/main" id="{755C1C7C-7A77-E701-EC57-DB1F3CDF054B}"/>
              </a:ext>
            </a:extLst>
          </p:cNvPr>
          <p:cNvSpPr txBox="1"/>
          <p:nvPr/>
        </p:nvSpPr>
        <p:spPr>
          <a:xfrm>
            <a:off x="1151601" y="4652211"/>
            <a:ext cx="269625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Follow-up Session on 1/31</a:t>
            </a:r>
          </a:p>
        </p:txBody>
      </p:sp>
      <p:pic>
        <p:nvPicPr>
          <p:cNvPr id="11" name="Graphic 10" descr="Exclamation mark with solid fill">
            <a:extLst>
              <a:ext uri="{FF2B5EF4-FFF2-40B4-BE49-F238E27FC236}">
                <a16:creationId xmlns:a16="http://schemas.microsoft.com/office/drawing/2014/main" id="{B51E9C5F-F642-61BC-D18D-4B5FAE3FE3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51" y="4556537"/>
            <a:ext cx="472664" cy="472664"/>
          </a:xfrm>
          <a:prstGeom prst="rect">
            <a:avLst/>
          </a:prstGeom>
        </p:spPr>
      </p:pic>
      <p:graphicFrame>
        <p:nvGraphicFramePr>
          <p:cNvPr id="19" name="Table 18">
            <a:extLst>
              <a:ext uri="{FF2B5EF4-FFF2-40B4-BE49-F238E27FC236}">
                <a16:creationId xmlns:a16="http://schemas.microsoft.com/office/drawing/2014/main" id="{8179E9F2-196C-E4FD-BA9E-0657F215EEDB}"/>
              </a:ext>
            </a:extLst>
          </p:cNvPr>
          <p:cNvGraphicFramePr>
            <a:graphicFrameLocks noGrp="1"/>
          </p:cNvGraphicFramePr>
          <p:nvPr>
            <p:extLst>
              <p:ext uri="{D42A27DB-BD31-4B8C-83A1-F6EECF244321}">
                <p14:modId xmlns:p14="http://schemas.microsoft.com/office/powerpoint/2010/main" val="858845120"/>
              </p:ext>
            </p:extLst>
          </p:nvPr>
        </p:nvGraphicFramePr>
        <p:xfrm>
          <a:off x="5207522" y="1019098"/>
          <a:ext cx="6825569" cy="5530704"/>
        </p:xfrm>
        <a:graphic>
          <a:graphicData uri="http://schemas.openxmlformats.org/drawingml/2006/table">
            <a:tbl>
              <a:tblPr firstRow="1" bandRow="1"/>
              <a:tblGrid>
                <a:gridCol w="2662086">
                  <a:extLst>
                    <a:ext uri="{9D8B030D-6E8A-4147-A177-3AD203B41FA5}">
                      <a16:colId xmlns:a16="http://schemas.microsoft.com/office/drawing/2014/main" val="3351332866"/>
                    </a:ext>
                  </a:extLst>
                </a:gridCol>
                <a:gridCol w="4163483">
                  <a:extLst>
                    <a:ext uri="{9D8B030D-6E8A-4147-A177-3AD203B41FA5}">
                      <a16:colId xmlns:a16="http://schemas.microsoft.com/office/drawing/2014/main" val="63126876"/>
                    </a:ext>
                  </a:extLst>
                </a:gridCol>
              </a:tblGrid>
              <a:tr h="691338">
                <a:tc>
                  <a:txBody>
                    <a:bodyPr/>
                    <a:lstStyle/>
                    <a:p>
                      <a:r>
                        <a:rPr lang="en-US" sz="1600" b="0" kern="1200" cap="none" spc="-50" baseline="0">
                          <a:ln w="3175">
                            <a:noFill/>
                          </a:ln>
                          <a:solidFill>
                            <a:schemeClr val="bg2"/>
                          </a:solidFill>
                          <a:effectLst/>
                          <a:latin typeface="+mj-lt"/>
                          <a:ea typeface="+mn-ea"/>
                          <a:cs typeface="Segoe UI" pitchFamily="34" charset="0"/>
                        </a:rPr>
                        <a:t>Copilot Studio trial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a:solidFill>
                            <a:schemeClr val="tx1">
                              <a:lumMod val="75000"/>
                              <a:lumOff val="25000"/>
                            </a:schemeClr>
                          </a:solidFill>
                          <a:latin typeface="+mn-lt"/>
                          <a:hlinkClick r:id="rId5">
                            <a:extLst>
                              <a:ext uri="{A12FA001-AC4F-418D-AE19-62706E023703}">
                                <ahyp:hlinkClr xmlns:ahyp="http://schemas.microsoft.com/office/drawing/2018/hyperlinkcolor" val="tx"/>
                              </a:ext>
                            </a:extLst>
                          </a:hlinkClick>
                        </a:rPr>
                        <a:t>aka.ms</a:t>
                      </a:r>
                      <a:r>
                        <a:rPr lang="en-US" sz="1600" b="0" kern="1200">
                          <a:solidFill>
                            <a:schemeClr val="tx1">
                              <a:lumMod val="75000"/>
                              <a:lumOff val="25000"/>
                            </a:schemeClr>
                          </a:solidFill>
                          <a:latin typeface="+mn-lt"/>
                          <a:ea typeface="+mn-ea"/>
                          <a:cs typeface="+mn-cs"/>
                          <a:hlinkClick r:id="rId5">
                            <a:extLst>
                              <a:ext uri="{A12FA001-AC4F-418D-AE19-62706E023703}">
                                <ahyp:hlinkClr xmlns:ahyp="http://schemas.microsoft.com/office/drawing/2018/hyperlinkcolor" val="tx"/>
                              </a:ext>
                            </a:extLst>
                          </a:hlinkClick>
                        </a:rPr>
                        <a:t>/</a:t>
                      </a:r>
                      <a:r>
                        <a:rPr lang="en-US" sz="1600" b="1" kern="1200">
                          <a:solidFill>
                            <a:schemeClr val="tx1">
                              <a:lumMod val="75000"/>
                              <a:lumOff val="25000"/>
                            </a:schemeClr>
                          </a:solidFill>
                          <a:latin typeface="+mj-lt"/>
                          <a:ea typeface="+mn-ea"/>
                          <a:cs typeface="+mn-cs"/>
                          <a:hlinkClick r:id="rId5">
                            <a:extLst>
                              <a:ext uri="{A12FA001-AC4F-418D-AE19-62706E023703}">
                                <ahyp:hlinkClr xmlns:ahyp="http://schemas.microsoft.com/office/drawing/2018/hyperlinkcolor" val="tx"/>
                              </a:ext>
                            </a:extLst>
                          </a:hlinkClick>
                        </a:rPr>
                        <a:t>TryCopilotStudio</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862902"/>
                  </a:ext>
                </a:extLst>
              </a:tr>
              <a:tr h="691338">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website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chemeClr val="tx1">
                              <a:lumMod val="75000"/>
                              <a:lumOff val="25000"/>
                            </a:schemeClr>
                          </a:solidFill>
                          <a:latin typeface="+mn-lt"/>
                          <a:hlinkClick r:id="rId6">
                            <a:extLst>
                              <a:ext uri="{A12FA001-AC4F-418D-AE19-62706E023703}">
                                <ahyp:hlinkClr xmlns:ahyp="http://schemas.microsoft.com/office/drawing/2018/hyperlinkcolor" val="tx"/>
                              </a:ext>
                            </a:extLst>
                          </a:hlinkClick>
                        </a:rPr>
                        <a:t>aka.ms</a:t>
                      </a:r>
                      <a:r>
                        <a:rPr lang="en-US" sz="1600" b="0">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a:t>
                      </a:r>
                      <a:r>
                        <a:rPr lang="en-US" sz="1600" b="1">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CopilotStudio</a:t>
                      </a:r>
                      <a:endParaRPr lang="en-US" sz="1600" b="1">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Official Blog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7">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7">
                            <a:extLst>
                              <a:ext uri="{A12FA001-AC4F-418D-AE19-62706E023703}">
                                <ahyp:hlinkClr xmlns:ahyp="http://schemas.microsoft.com/office/drawing/2018/hyperlinkcolor" val="tx"/>
                              </a:ext>
                            </a:extLst>
                          </a:hlinkClick>
                        </a:rPr>
                        <a:t>/CopilotStudioBlog</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Demo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8">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8">
                            <a:extLst>
                              <a:ext uri="{A12FA001-AC4F-418D-AE19-62706E023703}">
                                <ahyp:hlinkClr xmlns:ahyp="http://schemas.microsoft.com/office/drawing/2018/hyperlinkcolor" val="tx"/>
                              </a:ext>
                            </a:extLst>
                          </a:hlinkClick>
                        </a:rPr>
                        <a:t>/CopilotStudioDemo</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Product documentation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9">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9">
                            <a:extLst>
                              <a:ext uri="{A12FA001-AC4F-418D-AE19-62706E023703}">
                                <ahyp:hlinkClr xmlns:ahyp="http://schemas.microsoft.com/office/drawing/2018/hyperlinkcolor" val="tx"/>
                              </a:ext>
                            </a:extLst>
                          </a:hlinkClick>
                        </a:rPr>
                        <a:t>/CopilotStudioDocs</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Product guidance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kern="1200">
                          <a:solidFill>
                            <a:schemeClr val="tx1">
                              <a:lumMod val="75000"/>
                              <a:lumOff val="25000"/>
                            </a:schemeClr>
                          </a:solidFill>
                          <a:latin typeface="+mn-lt"/>
                          <a:ea typeface="+mn-ea"/>
                          <a:cs typeface="+mn-cs"/>
                          <a:hlinkClick r:id="rId10">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0">
                            <a:extLst>
                              <a:ext uri="{A12FA001-AC4F-418D-AE19-62706E023703}">
                                <ahyp:hlinkClr xmlns:ahyp="http://schemas.microsoft.com/office/drawing/2018/hyperlinkcolor" val="tx"/>
                              </a:ext>
                            </a:extLst>
                          </a:hlinkClick>
                        </a:rPr>
                        <a:t>/CopilotStudioGuidance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898850"/>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Implementation guide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11">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1">
                            <a:extLst>
                              <a:ext uri="{A12FA001-AC4F-418D-AE19-62706E023703}">
                                <ahyp:hlinkClr xmlns:ahyp="http://schemas.microsoft.com/office/drawing/2018/hyperlinkcolor" val="tx"/>
                              </a:ext>
                            </a:extLst>
                          </a:hlinkClick>
                        </a:rPr>
                        <a:t>/CopilotStudioImplementationGuide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314571"/>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Community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12">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2">
                            <a:extLst>
                              <a:ext uri="{A12FA001-AC4F-418D-AE19-62706E023703}">
                                <ahyp:hlinkClr xmlns:ahyp="http://schemas.microsoft.com/office/drawing/2018/hyperlinkcolor" val="tx"/>
                              </a:ext>
                            </a:extLst>
                          </a:hlinkClick>
                        </a:rPr>
                        <a:t>/CopilotStudioCommunity</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pic>
        <p:nvPicPr>
          <p:cNvPr id="4" name="Picture 3" descr="A qr code with a logo&#10;&#10;Description automatically generated">
            <a:extLst>
              <a:ext uri="{FF2B5EF4-FFF2-40B4-BE49-F238E27FC236}">
                <a16:creationId xmlns:a16="http://schemas.microsoft.com/office/drawing/2014/main" id="{C4CE0A61-1D2A-4D3C-4F85-124DDFE67EF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88263" y="3253572"/>
            <a:ext cx="2632944" cy="3074276"/>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1DDA013C-094D-1B7A-02BF-B468C92399DE}"/>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7858" t="8204" r="6508" b="7314"/>
          <a:stretch/>
        </p:blipFill>
        <p:spPr>
          <a:xfrm>
            <a:off x="738686" y="3423846"/>
            <a:ext cx="2334909" cy="2303481"/>
          </a:xfrm>
          <a:prstGeom prst="rect">
            <a:avLst/>
          </a:prstGeom>
        </p:spPr>
      </p:pic>
    </p:spTree>
    <p:extLst>
      <p:ext uri="{BB962C8B-B14F-4D97-AF65-F5344CB8AC3E}">
        <p14:creationId xmlns:p14="http://schemas.microsoft.com/office/powerpoint/2010/main" val="4078901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72C2-F7C2-B72B-4106-6289200DA97E}"/>
              </a:ext>
              <a:ext uri="{C183D7F6-B498-43B3-948B-1728B52AA6E4}">
                <adec:decorative xmlns:adec="http://schemas.microsoft.com/office/drawing/2017/decorative" val="1"/>
              </a:ext>
            </a:extLst>
          </p:cNvPr>
          <p:cNvSpPr/>
          <p:nvPr/>
        </p:nvSpPr>
        <p:spPr bwMode="auto">
          <a:xfrm>
            <a:off x="742980" y="1128679"/>
            <a:ext cx="10706039" cy="4877949"/>
          </a:xfrm>
          <a:prstGeom prst="roundRect">
            <a:avLst>
              <a:gd name="adj" fmla="val 6677"/>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Rectangle: Rounded Corners 6">
            <a:extLst>
              <a:ext uri="{FF2B5EF4-FFF2-40B4-BE49-F238E27FC236}">
                <a16:creationId xmlns:a16="http://schemas.microsoft.com/office/drawing/2014/main" id="{998DEB0D-5211-93BC-1DC1-DE0993F7BB9A}"/>
              </a:ext>
              <a:ext uri="{C183D7F6-B498-43B3-948B-1728B52AA6E4}">
                <adec:decorative xmlns:adec="http://schemas.microsoft.com/office/drawing/2017/decorative" val="1"/>
              </a:ext>
            </a:extLst>
          </p:cNvPr>
          <p:cNvSpPr/>
          <p:nvPr/>
        </p:nvSpPr>
        <p:spPr bwMode="auto">
          <a:xfrm>
            <a:off x="7886907" y="3030912"/>
            <a:ext cx="2976260" cy="2207968"/>
          </a:xfrm>
          <a:prstGeom prst="roundRect">
            <a:avLst>
              <a:gd name="adj" fmla="val 3066"/>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3" name="Title 4">
            <a:extLst>
              <a:ext uri="{FF2B5EF4-FFF2-40B4-BE49-F238E27FC236}">
                <a16:creationId xmlns:a16="http://schemas.microsoft.com/office/drawing/2014/main" id="{807D568C-BE8E-6444-0693-C87F859E5B45}"/>
              </a:ext>
            </a:extLst>
          </p:cNvPr>
          <p:cNvSpPr>
            <a:spLocks noGrp="1"/>
          </p:cNvSpPr>
          <p:nvPr>
            <p:ph type="title"/>
          </p:nvPr>
        </p:nvSpPr>
        <p:spPr/>
        <p:txBody>
          <a:bodyPr anchor="t"/>
          <a:lstStyle/>
          <a:p>
            <a:pPr algn="ctr"/>
            <a:r>
              <a:rPr lang="en-US" sz="3200" b="1" spc="0">
                <a:solidFill>
                  <a:schemeClr val="tx1"/>
                </a:solidFill>
                <a:latin typeface="Segoe UI Semibold"/>
                <a:cs typeface="Segoe UI Semibold"/>
              </a:rPr>
              <a:t>Different building journeys for different needs</a:t>
            </a:r>
            <a:endParaRPr lang="en-US">
              <a:solidFill>
                <a:schemeClr val="tx1"/>
              </a:solidFill>
              <a:cs typeface="Segoe UI"/>
            </a:endParaRPr>
          </a:p>
        </p:txBody>
      </p:sp>
      <p:sp>
        <p:nvSpPr>
          <p:cNvPr id="4" name="Rectangle: Rounded Corners 3">
            <a:extLst>
              <a:ext uri="{FF2B5EF4-FFF2-40B4-BE49-F238E27FC236}">
                <a16:creationId xmlns:a16="http://schemas.microsoft.com/office/drawing/2014/main" id="{A3DAFFAF-CC70-E1F7-9632-AB55BC81FE3D}"/>
              </a:ext>
              <a:ext uri="{C183D7F6-B498-43B3-948B-1728B52AA6E4}">
                <adec:decorative xmlns:adec="http://schemas.microsoft.com/office/drawing/2017/decorative" val="1"/>
              </a:ext>
            </a:extLst>
          </p:cNvPr>
          <p:cNvSpPr/>
          <p:nvPr/>
        </p:nvSpPr>
        <p:spPr bwMode="auto">
          <a:xfrm>
            <a:off x="4648316" y="3030912"/>
            <a:ext cx="3003431" cy="2224370"/>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5" name="Rectangle 4">
            <a:extLst>
              <a:ext uri="{FF2B5EF4-FFF2-40B4-BE49-F238E27FC236}">
                <a16:creationId xmlns:a16="http://schemas.microsoft.com/office/drawing/2014/main" id="{F7AFC8BF-C0CD-0825-26DB-E9EDE7085852}"/>
              </a:ext>
              <a:ext uri="{C183D7F6-B498-43B3-948B-1728B52AA6E4}">
                <adec:decorative xmlns:adec="http://schemas.microsoft.com/office/drawing/2017/decorative" val="1"/>
              </a:ext>
            </a:extLst>
          </p:cNvPr>
          <p:cNvSpPr/>
          <p:nvPr/>
        </p:nvSpPr>
        <p:spPr bwMode="auto">
          <a:xfrm>
            <a:off x="4648313" y="2385551"/>
            <a:ext cx="6222039" cy="646710"/>
          </a:xfrm>
          <a:prstGeom prst="rect">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8" name="TextBox 17">
            <a:extLst>
              <a:ext uri="{FF2B5EF4-FFF2-40B4-BE49-F238E27FC236}">
                <a16:creationId xmlns:a16="http://schemas.microsoft.com/office/drawing/2014/main" id="{58BC61D4-406C-ABF2-F7FA-D36B4E327C93}"/>
              </a:ext>
            </a:extLst>
          </p:cNvPr>
          <p:cNvSpPr txBox="1"/>
          <p:nvPr/>
        </p:nvSpPr>
        <p:spPr>
          <a:xfrm>
            <a:off x="4845563" y="3882730"/>
            <a:ext cx="26259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Rules-based dialog management and conversational orchestration with a prebuilt LLM</a:t>
            </a:r>
          </a:p>
        </p:txBody>
      </p:sp>
      <p:sp>
        <p:nvSpPr>
          <p:cNvPr id="27" name="Rectangle: Rounded Corners 26">
            <a:extLst>
              <a:ext uri="{FF2B5EF4-FFF2-40B4-BE49-F238E27FC236}">
                <a16:creationId xmlns:a16="http://schemas.microsoft.com/office/drawing/2014/main" id="{56425F22-75D4-0C94-6598-3AE13C8CE0CA}"/>
              </a:ext>
              <a:ext uri="{C183D7F6-B498-43B3-948B-1728B52AA6E4}">
                <adec:decorative xmlns:adec="http://schemas.microsoft.com/office/drawing/2017/decorative" val="1"/>
              </a:ext>
            </a:extLst>
          </p:cNvPr>
          <p:cNvSpPr/>
          <p:nvPr/>
        </p:nvSpPr>
        <p:spPr bwMode="auto">
          <a:xfrm>
            <a:off x="1225790" y="3048331"/>
            <a:ext cx="3142816" cy="2207968"/>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28" name="TextBox 27">
            <a:extLst>
              <a:ext uri="{FF2B5EF4-FFF2-40B4-BE49-F238E27FC236}">
                <a16:creationId xmlns:a16="http://schemas.microsoft.com/office/drawing/2014/main" id="{FD0FAD71-4E6A-B3E8-969B-F4935E1BCA1A}"/>
              </a:ext>
            </a:extLst>
          </p:cNvPr>
          <p:cNvSpPr txBox="1"/>
          <p:nvPr/>
        </p:nvSpPr>
        <p:spPr>
          <a:xfrm>
            <a:off x="1467623" y="326623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Connect with your data sources outside of Copilots reach </a:t>
            </a:r>
          </a:p>
        </p:txBody>
      </p:sp>
      <p:sp>
        <p:nvSpPr>
          <p:cNvPr id="29" name="TextBox 28">
            <a:extLst>
              <a:ext uri="{FF2B5EF4-FFF2-40B4-BE49-F238E27FC236}">
                <a16:creationId xmlns:a16="http://schemas.microsoft.com/office/drawing/2014/main" id="{5AC4469D-47DA-B576-425D-D5EA94710435}"/>
              </a:ext>
            </a:extLst>
          </p:cNvPr>
          <p:cNvSpPr txBox="1"/>
          <p:nvPr/>
        </p:nvSpPr>
        <p:spPr>
          <a:xfrm>
            <a:off x="1467623" y="3967742"/>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Call your redesigned business processes and workflows</a:t>
            </a:r>
          </a:p>
        </p:txBody>
      </p:sp>
      <p:sp>
        <p:nvSpPr>
          <p:cNvPr id="30" name="TextBox 29">
            <a:extLst>
              <a:ext uri="{FF2B5EF4-FFF2-40B4-BE49-F238E27FC236}">
                <a16:creationId xmlns:a16="http://schemas.microsoft.com/office/drawing/2014/main" id="{AFEFD2E3-F15B-D3F2-0D9D-1B57C0D1B6B8}"/>
              </a:ext>
            </a:extLst>
          </p:cNvPr>
          <p:cNvSpPr txBox="1"/>
          <p:nvPr/>
        </p:nvSpPr>
        <p:spPr>
          <a:xfrm>
            <a:off x="1467623" y="466925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Copilot responses to</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specific questions</a:t>
            </a:r>
          </a:p>
        </p:txBody>
      </p:sp>
      <p:sp>
        <p:nvSpPr>
          <p:cNvPr id="33" name="Rectangle: Top Corners Rounded 32">
            <a:extLst>
              <a:ext uri="{FF2B5EF4-FFF2-40B4-BE49-F238E27FC236}">
                <a16:creationId xmlns:a16="http://schemas.microsoft.com/office/drawing/2014/main" id="{AAA47243-95F5-0121-67D6-6ED35E3E0000}"/>
              </a:ext>
              <a:ext uri="{C183D7F6-B498-43B3-948B-1728B52AA6E4}">
                <adec:decorative xmlns:adec="http://schemas.microsoft.com/office/drawing/2017/decorative" val="1"/>
              </a:ext>
            </a:extLst>
          </p:cNvPr>
          <p:cNvSpPr/>
          <p:nvPr/>
        </p:nvSpPr>
        <p:spPr bwMode="auto">
          <a:xfrm>
            <a:off x="1225791" y="2314375"/>
            <a:ext cx="3153737" cy="738663"/>
          </a:xfrm>
          <a:prstGeom prst="round2SameRect">
            <a:avLst>
              <a:gd name="adj1" fmla="val 16667"/>
              <a:gd name="adj2" fmla="val 0"/>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cxnSp>
        <p:nvCxnSpPr>
          <p:cNvPr id="34" name="!!Line 1">
            <a:extLst>
              <a:ext uri="{FF2B5EF4-FFF2-40B4-BE49-F238E27FC236}">
                <a16:creationId xmlns:a16="http://schemas.microsoft.com/office/drawing/2014/main" id="{0B91D524-B7EC-2738-0D2B-24A8A53FB299}"/>
              </a:ext>
              <a:ext uri="{C183D7F6-B498-43B3-948B-1728B52AA6E4}">
                <adec:decorative xmlns:adec="http://schemas.microsoft.com/office/drawing/2017/decorative" val="1"/>
              </a:ext>
            </a:extLst>
          </p:cNvPr>
          <p:cNvCxnSpPr>
            <a:cxnSpLocks/>
          </p:cNvCxnSpPr>
          <p:nvPr/>
        </p:nvCxnSpPr>
        <p:spPr>
          <a:xfrm>
            <a:off x="1214868" y="3806684"/>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Line 1">
            <a:extLst>
              <a:ext uri="{FF2B5EF4-FFF2-40B4-BE49-F238E27FC236}">
                <a16:creationId xmlns:a16="http://schemas.microsoft.com/office/drawing/2014/main" id="{F6C617D6-FD64-4543-0626-162AF00FA4F9}"/>
              </a:ext>
              <a:ext uri="{C183D7F6-B498-43B3-948B-1728B52AA6E4}">
                <adec:decorative xmlns:adec="http://schemas.microsoft.com/office/drawing/2017/decorative" val="1"/>
              </a:ext>
            </a:extLst>
          </p:cNvPr>
          <p:cNvCxnSpPr>
            <a:cxnSpLocks/>
          </p:cNvCxnSpPr>
          <p:nvPr/>
        </p:nvCxnSpPr>
        <p:spPr>
          <a:xfrm>
            <a:off x="1208414" y="4508195"/>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TextBox 47">
            <a:extLst>
              <a:ext uri="{FF2B5EF4-FFF2-40B4-BE49-F238E27FC236}">
                <a16:creationId xmlns:a16="http://schemas.microsoft.com/office/drawing/2014/main" id="{40C870A4-25F7-0DF6-1B70-275324E002AA}"/>
              </a:ext>
            </a:extLst>
          </p:cNvPr>
          <p:cNvSpPr txBox="1"/>
          <p:nvPr/>
        </p:nvSpPr>
        <p:spPr>
          <a:xfrm>
            <a:off x="8241230" y="3980387"/>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LLMs with prompt engineering</a:t>
            </a:r>
            <a:endParaRPr kumimoji="0" lang="en-US" sz="1200" b="1" i="0" u="none" strike="noStrike" kern="1200" cap="none" spc="0" normalizeH="0" baseline="0" noProof="0">
              <a:ln>
                <a:noFill/>
              </a:ln>
              <a:effectLst/>
              <a:uLnTx/>
              <a:uFillTx/>
              <a:latin typeface="Segoe UI"/>
              <a:ea typeface="+mn-ea"/>
              <a:cs typeface="+mn-cs"/>
            </a:endParaRPr>
          </a:p>
        </p:txBody>
      </p:sp>
      <p:sp>
        <p:nvSpPr>
          <p:cNvPr id="49" name="TextBox 48">
            <a:extLst>
              <a:ext uri="{FF2B5EF4-FFF2-40B4-BE49-F238E27FC236}">
                <a16:creationId xmlns:a16="http://schemas.microsoft.com/office/drawing/2014/main" id="{9B59F4AB-7279-0302-549C-9B2417B1A2AE}"/>
              </a:ext>
            </a:extLst>
          </p:cNvPr>
          <p:cNvSpPr txBox="1"/>
          <p:nvPr/>
        </p:nvSpPr>
        <p:spPr>
          <a:xfrm>
            <a:off x="4835969" y="4645185"/>
            <a:ext cx="262590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Managed SaaS, no infrastructure, built in security and governance</a:t>
            </a:r>
            <a:endParaRPr kumimoji="0" lang="en-US" sz="1200" b="1" i="0" u="none" strike="noStrike" kern="1200" cap="none" spc="0" normalizeH="0" baseline="0" noProof="0">
              <a:ln>
                <a:noFill/>
              </a:ln>
              <a:effectLst/>
              <a:uLnTx/>
              <a:uFillTx/>
              <a:latin typeface="Segoe UI"/>
              <a:ea typeface="+mn-ea"/>
              <a:cs typeface="+mn-cs"/>
            </a:endParaRPr>
          </a:p>
        </p:txBody>
      </p:sp>
      <p:sp>
        <p:nvSpPr>
          <p:cNvPr id="50" name="TextBox 49">
            <a:extLst>
              <a:ext uri="{FF2B5EF4-FFF2-40B4-BE49-F238E27FC236}">
                <a16:creationId xmlns:a16="http://schemas.microsoft.com/office/drawing/2014/main" id="{D927EDDE-829C-809B-8092-F16CC714A470}"/>
              </a:ext>
            </a:extLst>
          </p:cNvPr>
          <p:cNvSpPr txBox="1"/>
          <p:nvPr/>
        </p:nvSpPr>
        <p:spPr>
          <a:xfrm>
            <a:off x="8231513" y="4653084"/>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 own infrastructure, custom dev and security</a:t>
            </a:r>
            <a:endParaRPr kumimoji="0" lang="en-US" sz="1200" b="1" i="0" u="none" strike="noStrike" kern="1200" cap="none" spc="0" normalizeH="0" baseline="0" noProof="0">
              <a:ln>
                <a:noFill/>
              </a:ln>
              <a:effectLst/>
              <a:uLnTx/>
              <a:uFillTx/>
              <a:latin typeface="Segoe UI"/>
              <a:ea typeface="+mn-ea"/>
              <a:cs typeface="+mn-cs"/>
            </a:endParaRPr>
          </a:p>
        </p:txBody>
      </p:sp>
      <p:cxnSp>
        <p:nvCxnSpPr>
          <p:cNvPr id="43" name="!!Line 1">
            <a:extLst>
              <a:ext uri="{FF2B5EF4-FFF2-40B4-BE49-F238E27FC236}">
                <a16:creationId xmlns:a16="http://schemas.microsoft.com/office/drawing/2014/main" id="{EC64BA58-E318-0FC2-52BE-C92FED9E0DBA}"/>
              </a:ext>
              <a:ext uri="{C183D7F6-B498-43B3-948B-1728B52AA6E4}">
                <adec:decorative xmlns:adec="http://schemas.microsoft.com/office/drawing/2017/decorative" val="1"/>
              </a:ext>
            </a:extLst>
          </p:cNvPr>
          <p:cNvCxnSpPr>
            <a:cxnSpLocks/>
          </p:cNvCxnSpPr>
          <p:nvPr/>
        </p:nvCxnSpPr>
        <p:spPr>
          <a:xfrm>
            <a:off x="4631619" y="4491609"/>
            <a:ext cx="3020128"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Line 1">
            <a:extLst>
              <a:ext uri="{FF2B5EF4-FFF2-40B4-BE49-F238E27FC236}">
                <a16:creationId xmlns:a16="http://schemas.microsoft.com/office/drawing/2014/main" id="{6C656987-62E3-653B-0606-1944B13F7637}"/>
              </a:ext>
              <a:ext uri="{C183D7F6-B498-43B3-948B-1728B52AA6E4}">
                <adec:decorative xmlns:adec="http://schemas.microsoft.com/office/drawing/2017/decorative" val="1"/>
              </a:ext>
            </a:extLst>
          </p:cNvPr>
          <p:cNvCxnSpPr>
            <a:cxnSpLocks/>
          </p:cNvCxnSpPr>
          <p:nvPr/>
        </p:nvCxnSpPr>
        <p:spPr>
          <a:xfrm>
            <a:off x="7887931" y="4491609"/>
            <a:ext cx="2982421"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9" name="Rectangle: Top Corners Rounded 158">
            <a:extLst>
              <a:ext uri="{FF2B5EF4-FFF2-40B4-BE49-F238E27FC236}">
                <a16:creationId xmlns:a16="http://schemas.microsoft.com/office/drawing/2014/main" id="{87A16734-5508-EAA5-129D-49243574FF4E}"/>
              </a:ext>
              <a:ext uri="{C183D7F6-B498-43B3-948B-1728B52AA6E4}">
                <adec:decorative xmlns:adec="http://schemas.microsoft.com/office/drawing/2017/decorative" val="1"/>
              </a:ext>
            </a:extLst>
          </p:cNvPr>
          <p:cNvSpPr/>
          <p:nvPr/>
        </p:nvSpPr>
        <p:spPr bwMode="auto">
          <a:xfrm>
            <a:off x="7860493" y="1829817"/>
            <a:ext cx="3007902" cy="558030"/>
          </a:xfrm>
          <a:prstGeom prst="round2SameRect">
            <a:avLst/>
          </a:prstGeom>
          <a:gradFill flip="none" rotWithShape="1">
            <a:gsLst>
              <a:gs pos="0">
                <a:srgbClr val="FF5C39"/>
              </a:gs>
              <a:gs pos="8000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6D60F60-9223-0BBC-868F-AF82A0741516}"/>
              </a:ext>
              <a:ext uri="{C183D7F6-B498-43B3-948B-1728B52AA6E4}">
                <adec:decorative xmlns:adec="http://schemas.microsoft.com/office/drawing/2017/decorative" val="1"/>
              </a:ext>
            </a:extLst>
          </p:cNvPr>
          <p:cNvSpPr/>
          <p:nvPr/>
        </p:nvSpPr>
        <p:spPr bwMode="auto">
          <a:xfrm>
            <a:off x="1225791" y="1927937"/>
            <a:ext cx="3149269" cy="457849"/>
          </a:xfrm>
          <a:prstGeom prst="rect">
            <a:avLst/>
          </a:prstGeom>
          <a:gradFill flip="none" rotWithShape="1">
            <a:gsLst>
              <a:gs pos="0">
                <a:srgbClr val="0078D4"/>
              </a:gs>
              <a:gs pos="80000">
                <a:srgbClr val="399A9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4577BCD1-69FA-60B0-9B4C-0990C9B430E9}"/>
              </a:ext>
              <a:ext uri="{C183D7F6-B498-43B3-948B-1728B52AA6E4}">
                <adec:decorative xmlns:adec="http://schemas.microsoft.com/office/drawing/2017/decorative" val="1"/>
              </a:ext>
            </a:extLst>
          </p:cNvPr>
          <p:cNvSpPr/>
          <p:nvPr/>
        </p:nvSpPr>
        <p:spPr bwMode="auto">
          <a:xfrm>
            <a:off x="4643846" y="1929998"/>
            <a:ext cx="3007902" cy="457849"/>
          </a:xfrm>
          <a:prstGeom prst="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2" name="Rectangle: Top Corners Rounded 161">
            <a:extLst>
              <a:ext uri="{FF2B5EF4-FFF2-40B4-BE49-F238E27FC236}">
                <a16:creationId xmlns:a16="http://schemas.microsoft.com/office/drawing/2014/main" id="{DB3AA707-93C9-BE85-8BC8-4DC14F513157}"/>
              </a:ext>
              <a:ext uri="{C183D7F6-B498-43B3-948B-1728B52AA6E4}">
                <adec:decorative xmlns:adec="http://schemas.microsoft.com/office/drawing/2017/decorative" val="1"/>
              </a:ext>
            </a:extLst>
          </p:cNvPr>
          <p:cNvSpPr/>
          <p:nvPr/>
        </p:nvSpPr>
        <p:spPr bwMode="auto">
          <a:xfrm>
            <a:off x="1225790" y="1378485"/>
            <a:ext cx="6425957" cy="554060"/>
          </a:xfrm>
          <a:prstGeom prst="round2Same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3" name="Group 162" descr="Copilot Studio">
            <a:extLst>
              <a:ext uri="{FF2B5EF4-FFF2-40B4-BE49-F238E27FC236}">
                <a16:creationId xmlns:a16="http://schemas.microsoft.com/office/drawing/2014/main" id="{CD124A0B-6875-DFF4-CAC9-3B6026CA4948}"/>
              </a:ext>
            </a:extLst>
          </p:cNvPr>
          <p:cNvGrpSpPr/>
          <p:nvPr/>
        </p:nvGrpSpPr>
        <p:grpSpPr>
          <a:xfrm>
            <a:off x="3045042" y="1487984"/>
            <a:ext cx="3426594" cy="319202"/>
            <a:chOff x="3360657" y="97468"/>
            <a:chExt cx="3426594" cy="319202"/>
          </a:xfrm>
        </p:grpSpPr>
        <p:sp>
          <p:nvSpPr>
            <p:cNvPr id="164" name="TextBox 163">
              <a:extLst>
                <a:ext uri="{FF2B5EF4-FFF2-40B4-BE49-F238E27FC236}">
                  <a16:creationId xmlns:a16="http://schemas.microsoft.com/office/drawing/2014/main" id="{BD54A026-FCEA-1ABC-2197-6D369520FCC2}"/>
                </a:ext>
              </a:extLst>
            </p:cNvPr>
            <p:cNvSpPr txBox="1"/>
            <p:nvPr/>
          </p:nvSpPr>
          <p:spPr>
            <a:xfrm>
              <a:off x="3360657" y="149204"/>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Copilot Studio</a:t>
              </a:r>
            </a:p>
          </p:txBody>
        </p:sp>
        <p:pic>
          <p:nvPicPr>
            <p:cNvPr id="166" name="Graphic 165">
              <a:extLst>
                <a:ext uri="{FF2B5EF4-FFF2-40B4-BE49-F238E27FC236}">
                  <a16:creationId xmlns:a16="http://schemas.microsoft.com/office/drawing/2014/main" id="{B367C3A4-61F4-196A-5A72-E4EAC8212C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9324" y="97468"/>
              <a:ext cx="319202" cy="319202"/>
            </a:xfrm>
            <a:prstGeom prst="rect">
              <a:avLst/>
            </a:prstGeom>
            <a:effectLst/>
          </p:spPr>
        </p:pic>
      </p:grpSp>
      <p:grpSp>
        <p:nvGrpSpPr>
          <p:cNvPr id="167" name="Group 166" descr="Azure AI Studio">
            <a:extLst>
              <a:ext uri="{FF2B5EF4-FFF2-40B4-BE49-F238E27FC236}">
                <a16:creationId xmlns:a16="http://schemas.microsoft.com/office/drawing/2014/main" id="{0B100D13-696D-A6F9-1D2F-6FFB79256451}"/>
              </a:ext>
            </a:extLst>
          </p:cNvPr>
          <p:cNvGrpSpPr/>
          <p:nvPr/>
        </p:nvGrpSpPr>
        <p:grpSpPr>
          <a:xfrm>
            <a:off x="7813983" y="1918362"/>
            <a:ext cx="3426594" cy="370132"/>
            <a:chOff x="8929299" y="531542"/>
            <a:chExt cx="3426594" cy="370132"/>
          </a:xfrm>
        </p:grpSpPr>
        <p:sp>
          <p:nvSpPr>
            <p:cNvPr id="168" name="TextBox 167">
              <a:extLst>
                <a:ext uri="{FF2B5EF4-FFF2-40B4-BE49-F238E27FC236}">
                  <a16:creationId xmlns:a16="http://schemas.microsoft.com/office/drawing/2014/main" id="{8883B2BC-99C5-4C3E-788B-929EBCFC2108}"/>
                </a:ext>
              </a:extLst>
            </p:cNvPr>
            <p:cNvSpPr txBox="1"/>
            <p:nvPr/>
          </p:nvSpPr>
          <p:spPr>
            <a:xfrm>
              <a:off x="8929299" y="586522"/>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AI Studio</a:t>
              </a:r>
            </a:p>
          </p:txBody>
        </p:sp>
        <p:pic>
          <p:nvPicPr>
            <p:cNvPr id="170" name="Graphic 169">
              <a:extLst>
                <a:ext uri="{FF2B5EF4-FFF2-40B4-BE49-F238E27FC236}">
                  <a16:creationId xmlns:a16="http://schemas.microsoft.com/office/drawing/2014/main" id="{D5B57B23-612D-65E8-C5F5-6D0222188C1F}"/>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420325" y="531542"/>
              <a:ext cx="370132" cy="370132"/>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72" name="TextBox 171">
            <a:extLst>
              <a:ext uri="{FF2B5EF4-FFF2-40B4-BE49-F238E27FC236}">
                <a16:creationId xmlns:a16="http://schemas.microsoft.com/office/drawing/2014/main" id="{EADD27AC-8665-75CE-9C0E-7CA77EFF6DDE}"/>
              </a:ext>
            </a:extLst>
          </p:cNvPr>
          <p:cNvSpPr txBox="1"/>
          <p:nvPr/>
        </p:nvSpPr>
        <p:spPr>
          <a:xfrm>
            <a:off x="4589041" y="2035483"/>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Standalone</a:t>
            </a:r>
          </a:p>
        </p:txBody>
      </p:sp>
      <p:pic>
        <p:nvPicPr>
          <p:cNvPr id="175" name="Graphic 174">
            <a:extLst>
              <a:ext uri="{FF2B5EF4-FFF2-40B4-BE49-F238E27FC236}">
                <a16:creationId xmlns:a16="http://schemas.microsoft.com/office/drawing/2014/main" id="{35C711EA-A747-0E99-F90D-ACF68FC1514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733" y="2017625"/>
            <a:ext cx="282633" cy="282633"/>
          </a:xfrm>
          <a:prstGeom prst="rect">
            <a:avLst/>
          </a:prstGeom>
          <a:effectLst/>
        </p:spPr>
      </p:pic>
      <p:grpSp>
        <p:nvGrpSpPr>
          <p:cNvPr id="176" name="Group 175" descr="Included in Copilot for M365">
            <a:extLst>
              <a:ext uri="{FF2B5EF4-FFF2-40B4-BE49-F238E27FC236}">
                <a16:creationId xmlns:a16="http://schemas.microsoft.com/office/drawing/2014/main" id="{4BA7CA4B-139E-599A-EF15-BE97956B1927}"/>
              </a:ext>
            </a:extLst>
          </p:cNvPr>
          <p:cNvGrpSpPr/>
          <p:nvPr/>
        </p:nvGrpSpPr>
        <p:grpSpPr>
          <a:xfrm>
            <a:off x="1284967" y="2004366"/>
            <a:ext cx="3486028" cy="282633"/>
            <a:chOff x="1744963" y="619607"/>
            <a:chExt cx="3486028" cy="282633"/>
          </a:xfrm>
        </p:grpSpPr>
        <p:sp>
          <p:nvSpPr>
            <p:cNvPr id="177" name="TextBox 176">
              <a:extLst>
                <a:ext uri="{FF2B5EF4-FFF2-40B4-BE49-F238E27FC236}">
                  <a16:creationId xmlns:a16="http://schemas.microsoft.com/office/drawing/2014/main" id="{78E380C9-6832-1925-0B18-C665A60F4F60}"/>
                </a:ext>
              </a:extLst>
            </p:cNvPr>
            <p:cNvSpPr txBox="1"/>
            <p:nvPr/>
          </p:nvSpPr>
          <p:spPr>
            <a:xfrm>
              <a:off x="1804397" y="678583"/>
              <a:ext cx="342659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         Included in Copilot for M365</a:t>
              </a:r>
            </a:p>
          </p:txBody>
        </p:sp>
        <p:pic>
          <p:nvPicPr>
            <p:cNvPr id="179" name="Graphic 178">
              <a:extLst>
                <a:ext uri="{FF2B5EF4-FFF2-40B4-BE49-F238E27FC236}">
                  <a16:creationId xmlns:a16="http://schemas.microsoft.com/office/drawing/2014/main" id="{B4010ECF-1052-D823-B29D-742D1954E8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502" y="619607"/>
              <a:ext cx="282633" cy="282633"/>
            </a:xfrm>
            <a:prstGeom prst="rect">
              <a:avLst/>
            </a:prstGeom>
            <a:effectLst/>
          </p:spPr>
        </p:pic>
        <p:pic>
          <p:nvPicPr>
            <p:cNvPr id="181" name="Picture 180" descr="A rainbow colored logo on a black background&#10;&#10;Description automatically generated">
              <a:extLst>
                <a:ext uri="{FF2B5EF4-FFF2-40B4-BE49-F238E27FC236}">
                  <a16:creationId xmlns:a16="http://schemas.microsoft.com/office/drawing/2014/main" id="{15E62995-01F5-ECAF-1458-EB2FBBD82C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44963" y="629351"/>
              <a:ext cx="457132" cy="257137"/>
            </a:xfrm>
            <a:prstGeom prst="rect">
              <a:avLst/>
            </a:prstGeom>
            <a:effectLst/>
          </p:spPr>
        </p:pic>
        <p:pic>
          <p:nvPicPr>
            <p:cNvPr id="182" name="Graphic 181" descr="Add with solid fill">
              <a:extLst>
                <a:ext uri="{FF2B5EF4-FFF2-40B4-BE49-F238E27FC236}">
                  <a16:creationId xmlns:a16="http://schemas.microsoft.com/office/drawing/2014/main" id="{3720F6A9-1318-E0C7-17FB-D2299F910B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3782" y="717358"/>
              <a:ext cx="137537" cy="137537"/>
            </a:xfrm>
            <a:prstGeom prst="rect">
              <a:avLst/>
            </a:prstGeom>
          </p:spPr>
        </p:pic>
      </p:grpSp>
      <p:sp>
        <p:nvSpPr>
          <p:cNvPr id="183" name="TextBox 182">
            <a:extLst>
              <a:ext uri="{FF2B5EF4-FFF2-40B4-BE49-F238E27FC236}">
                <a16:creationId xmlns:a16="http://schemas.microsoft.com/office/drawing/2014/main" id="{DEC8344A-B863-7D0E-B0FA-6095F67EB16D}"/>
              </a:ext>
            </a:extLst>
          </p:cNvPr>
          <p:cNvSpPr txBox="1"/>
          <p:nvPr/>
        </p:nvSpPr>
        <p:spPr>
          <a:xfrm>
            <a:off x="1259047" y="2602673"/>
            <a:ext cx="307660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Customize Microsoft Copilot</a:t>
            </a:r>
          </a:p>
        </p:txBody>
      </p:sp>
      <p:sp>
        <p:nvSpPr>
          <p:cNvPr id="2" name="Rectangle: Rounded Corners 1">
            <a:extLst>
              <a:ext uri="{FF2B5EF4-FFF2-40B4-BE49-F238E27FC236}">
                <a16:creationId xmlns:a16="http://schemas.microsoft.com/office/drawing/2014/main" id="{E0FFB8D1-F749-D85F-365D-18C779EFB9AE}"/>
              </a:ext>
              <a:ext uri="{C183D7F6-B498-43B3-948B-1728B52AA6E4}">
                <adec:decorative xmlns:adec="http://schemas.microsoft.com/office/drawing/2017/decorative" val="1"/>
              </a:ext>
            </a:extLst>
          </p:cNvPr>
          <p:cNvSpPr/>
          <p:nvPr/>
        </p:nvSpPr>
        <p:spPr bwMode="auto">
          <a:xfrm>
            <a:off x="1208414" y="5264309"/>
            <a:ext cx="3166646" cy="492440"/>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8" name="Rectangle: Rounded Corners 7">
            <a:extLst>
              <a:ext uri="{FF2B5EF4-FFF2-40B4-BE49-F238E27FC236}">
                <a16:creationId xmlns:a16="http://schemas.microsoft.com/office/drawing/2014/main" id="{5FDD9EB7-E6F1-FEFE-3801-EA7A2BD61532}"/>
              </a:ext>
              <a:ext uri="{C183D7F6-B498-43B3-948B-1728B52AA6E4}">
                <adec:decorative xmlns:adec="http://schemas.microsoft.com/office/drawing/2017/decorative" val="1"/>
              </a:ext>
            </a:extLst>
          </p:cNvPr>
          <p:cNvSpPr/>
          <p:nvPr/>
        </p:nvSpPr>
        <p:spPr bwMode="auto">
          <a:xfrm>
            <a:off x="4653957" y="3030911"/>
            <a:ext cx="6216395" cy="775773"/>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 name="TextBox 16">
            <a:extLst>
              <a:ext uri="{FF2B5EF4-FFF2-40B4-BE49-F238E27FC236}">
                <a16:creationId xmlns:a16="http://schemas.microsoft.com/office/drawing/2014/main" id="{3AACC97D-8B41-9734-09EE-B5D0228227A2}"/>
              </a:ext>
            </a:extLst>
          </p:cNvPr>
          <p:cNvSpPr txBox="1"/>
          <p:nvPr/>
        </p:nvSpPr>
        <p:spPr>
          <a:xfrm>
            <a:off x="4845563" y="3238951"/>
            <a:ext cx="580885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Build customer or internal facing copilots with your data and workflows, </a:t>
            </a:r>
            <a:br>
              <a:rPr kumimoji="0" lang="ru-RU"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on channels that work for you</a:t>
            </a:r>
            <a:endParaRPr kumimoji="0" lang="en-US" sz="1200" b="1" i="0" u="none" strike="noStrike" kern="1200" cap="none" spc="0" normalizeH="0" baseline="0" noProof="0">
              <a:ln>
                <a:noFill/>
              </a:ln>
              <a:effectLst/>
              <a:uLnTx/>
              <a:uFillTx/>
              <a:latin typeface="Segoe UI"/>
              <a:ea typeface="+mn-ea"/>
              <a:cs typeface="+mn-cs"/>
            </a:endParaRPr>
          </a:p>
        </p:txBody>
      </p:sp>
      <p:sp>
        <p:nvSpPr>
          <p:cNvPr id="185" name="TextBox 184">
            <a:extLst>
              <a:ext uri="{FF2B5EF4-FFF2-40B4-BE49-F238E27FC236}">
                <a16:creationId xmlns:a16="http://schemas.microsoft.com/office/drawing/2014/main" id="{F3EE8E71-289F-9156-32C0-9AA5E6FBBB9B}"/>
              </a:ext>
            </a:extLst>
          </p:cNvPr>
          <p:cNvSpPr txBox="1"/>
          <p:nvPr/>
        </p:nvSpPr>
        <p:spPr>
          <a:xfrm>
            <a:off x="5985737" y="2596793"/>
            <a:ext cx="3528509"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Build your own custom copilots</a:t>
            </a:r>
          </a:p>
        </p:txBody>
      </p:sp>
      <p:cxnSp>
        <p:nvCxnSpPr>
          <p:cNvPr id="19" name="!!Line 1">
            <a:extLst>
              <a:ext uri="{FF2B5EF4-FFF2-40B4-BE49-F238E27FC236}">
                <a16:creationId xmlns:a16="http://schemas.microsoft.com/office/drawing/2014/main" id="{7F267555-278B-16D9-F1F0-7CA687158D71}"/>
              </a:ext>
              <a:ext uri="{C183D7F6-B498-43B3-948B-1728B52AA6E4}">
                <adec:decorative xmlns:adec="http://schemas.microsoft.com/office/drawing/2017/decorative" val="1"/>
              </a:ext>
            </a:extLst>
          </p:cNvPr>
          <p:cNvCxnSpPr>
            <a:cxnSpLocks/>
          </p:cNvCxnSpPr>
          <p:nvPr/>
        </p:nvCxnSpPr>
        <p:spPr>
          <a:xfrm>
            <a:off x="4648313" y="3807742"/>
            <a:ext cx="6181420"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 name="TextBox 45">
            <a:extLst>
              <a:ext uri="{FF2B5EF4-FFF2-40B4-BE49-F238E27FC236}">
                <a16:creationId xmlns:a16="http://schemas.microsoft.com/office/drawing/2014/main" id="{14ADB068-7F6F-FD69-991A-324F27E26B6D}"/>
              </a:ext>
            </a:extLst>
          </p:cNvPr>
          <p:cNvSpPr txBox="1"/>
          <p:nvPr/>
        </p:nvSpPr>
        <p:spPr>
          <a:xfrm>
            <a:off x="1513533" y="5382905"/>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Building Copilot Extensions</a:t>
            </a:r>
          </a:p>
        </p:txBody>
      </p:sp>
      <p:sp>
        <p:nvSpPr>
          <p:cNvPr id="6" name="Rectangle: Rounded Corners 5">
            <a:extLst>
              <a:ext uri="{FF2B5EF4-FFF2-40B4-BE49-F238E27FC236}">
                <a16:creationId xmlns:a16="http://schemas.microsoft.com/office/drawing/2014/main" id="{9580A7C4-E32B-F29D-F745-4417668E46A2}"/>
              </a:ext>
              <a:ext uri="{C183D7F6-B498-43B3-948B-1728B52AA6E4}">
                <adec:decorative xmlns:adec="http://schemas.microsoft.com/office/drawing/2017/decorative" val="1"/>
              </a:ext>
            </a:extLst>
          </p:cNvPr>
          <p:cNvSpPr/>
          <p:nvPr/>
        </p:nvSpPr>
        <p:spPr bwMode="auto">
          <a:xfrm>
            <a:off x="4643846" y="5255282"/>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9" name="TextBox 8">
            <a:extLst>
              <a:ext uri="{FF2B5EF4-FFF2-40B4-BE49-F238E27FC236}">
                <a16:creationId xmlns:a16="http://schemas.microsoft.com/office/drawing/2014/main" id="{C023CB84-F548-F269-2D77-D83E97C3A4CD}"/>
              </a:ext>
            </a:extLst>
          </p:cNvPr>
          <p:cNvSpPr txBox="1"/>
          <p:nvPr/>
        </p:nvSpPr>
        <p:spPr>
          <a:xfrm>
            <a:off x="4758339" y="5264309"/>
            <a:ext cx="2662932" cy="49244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Conversational Orchestration</a:t>
            </a:r>
          </a:p>
        </p:txBody>
      </p:sp>
      <p:sp>
        <p:nvSpPr>
          <p:cNvPr id="10" name="Rectangle: Rounded Corners 9">
            <a:extLst>
              <a:ext uri="{FF2B5EF4-FFF2-40B4-BE49-F238E27FC236}">
                <a16:creationId xmlns:a16="http://schemas.microsoft.com/office/drawing/2014/main" id="{B9E5679A-5E42-A7A1-C3F6-45234FE420D5}"/>
              </a:ext>
              <a:ext uri="{C183D7F6-B498-43B3-948B-1728B52AA6E4}">
                <adec:decorative xmlns:adec="http://schemas.microsoft.com/office/drawing/2017/decorative" val="1"/>
              </a:ext>
            </a:extLst>
          </p:cNvPr>
          <p:cNvSpPr/>
          <p:nvPr/>
        </p:nvSpPr>
        <p:spPr bwMode="auto">
          <a:xfrm>
            <a:off x="7886907" y="5263700"/>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1" name="TextBox 10">
            <a:extLst>
              <a:ext uri="{FF2B5EF4-FFF2-40B4-BE49-F238E27FC236}">
                <a16:creationId xmlns:a16="http://schemas.microsoft.com/office/drawing/2014/main" id="{A61EF6F0-5ECF-87BE-C836-91C66CC0BF38}"/>
              </a:ext>
            </a:extLst>
          </p:cNvPr>
          <p:cNvSpPr txBox="1"/>
          <p:nvPr/>
        </p:nvSpPr>
        <p:spPr>
          <a:xfrm>
            <a:off x="8047253" y="5377888"/>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Models</a:t>
            </a:r>
          </a:p>
        </p:txBody>
      </p:sp>
      <p:sp>
        <p:nvSpPr>
          <p:cNvPr id="12" name="Rectangle: Rounded Corners 11">
            <a:extLst>
              <a:ext uri="{FF2B5EF4-FFF2-40B4-BE49-F238E27FC236}">
                <a16:creationId xmlns:a16="http://schemas.microsoft.com/office/drawing/2014/main" id="{87A711E3-8361-70D1-7676-AD5608764B12}"/>
              </a:ext>
            </a:extLst>
          </p:cNvPr>
          <p:cNvSpPr/>
          <p:nvPr/>
        </p:nvSpPr>
        <p:spPr bwMode="auto">
          <a:xfrm>
            <a:off x="6637488" y="6071289"/>
            <a:ext cx="2263681" cy="422755"/>
          </a:xfrm>
          <a:prstGeom prst="roundRect">
            <a:avLst>
              <a:gd name="adj" fmla="val 50000"/>
            </a:avLst>
          </a:prstGeom>
          <a:solidFill>
            <a:schemeClr val="bg1"/>
          </a:solidFill>
          <a:ln w="15875" cap="flat" cmpd="sng" algn="ctr">
            <a:gradFill flip="none" rotWithShape="1">
              <a:gsLst>
                <a:gs pos="0">
                  <a:schemeClr val="bg2"/>
                </a:gs>
                <a:gs pos="100000">
                  <a:schemeClr val="accent5">
                    <a:lumMod val="90000"/>
                    <a:lumOff val="10000"/>
                  </a:schemeClr>
                </a:gs>
              </a:gsLst>
              <a:lin ang="0" scaled="1"/>
              <a:tileRect/>
            </a:gra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Sans Display Semibold" pitchFamily="2" charset="0"/>
                <a:ea typeface="+mn-ea"/>
                <a:cs typeface="Segoe Sans Display Semibold" pitchFamily="2" charset="0"/>
              </a:rPr>
              <a:t>Extend Copilot Studio with Azure AI Studio</a:t>
            </a:r>
          </a:p>
        </p:txBody>
      </p:sp>
      <p:cxnSp>
        <p:nvCxnSpPr>
          <p:cNvPr id="13" name="Straight Connector 12">
            <a:extLst>
              <a:ext uri="{FF2B5EF4-FFF2-40B4-BE49-F238E27FC236}">
                <a16:creationId xmlns:a16="http://schemas.microsoft.com/office/drawing/2014/main" id="{7244C015-963A-E8BF-031C-B43237F3114D}"/>
              </a:ext>
            </a:extLst>
          </p:cNvPr>
          <p:cNvCxnSpPr>
            <a:cxnSpLocks/>
          </p:cNvCxnSpPr>
          <p:nvPr/>
        </p:nvCxnSpPr>
        <p:spPr>
          <a:xfrm>
            <a:off x="7769329" y="5703966"/>
            <a:ext cx="0" cy="360651"/>
          </a:xfrm>
          <a:prstGeom prst="line">
            <a:avLst/>
          </a:prstGeom>
          <a:ln>
            <a:gradFill>
              <a:gsLst>
                <a:gs pos="0">
                  <a:schemeClr val="bg2"/>
                </a:gs>
                <a:gs pos="100000">
                  <a:schemeClr val="accent5">
                    <a:lumMod val="90000"/>
                    <a:lumOff val="10000"/>
                  </a:schemeClr>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8D7976-E0CB-45DC-7600-9B1CABC49433}"/>
              </a:ext>
            </a:extLst>
          </p:cNvPr>
          <p:cNvCxnSpPr>
            <a:cxnSpLocks/>
          </p:cNvCxnSpPr>
          <p:nvPr/>
        </p:nvCxnSpPr>
        <p:spPr>
          <a:xfrm flipV="1">
            <a:off x="7328621" y="5676718"/>
            <a:ext cx="850920" cy="5814"/>
          </a:xfrm>
          <a:prstGeom prst="line">
            <a:avLst/>
          </a:prstGeom>
          <a:ln>
            <a:gradFill flip="none" rotWithShape="1">
              <a:gsLst>
                <a:gs pos="0">
                  <a:schemeClr val="bg2"/>
                </a:gs>
                <a:gs pos="100000">
                  <a:schemeClr val="accent5">
                    <a:lumMod val="90000"/>
                    <a:lumOff val="10000"/>
                  </a:schemeClr>
                </a:gs>
              </a:gsLst>
              <a:lin ang="0" scaled="1"/>
              <a:tileRect/>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2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nector: Elbow 27">
            <a:extLst>
              <a:ext uri="{FF2B5EF4-FFF2-40B4-BE49-F238E27FC236}">
                <a16:creationId xmlns:a16="http://schemas.microsoft.com/office/drawing/2014/main" id="{22C9E8BE-9A4E-FEFE-FE40-FEBAC3145973}"/>
              </a:ext>
            </a:extLst>
          </p:cNvPr>
          <p:cNvCxnSpPr>
            <a:cxnSpLocks/>
            <a:endCxn id="84" idx="1"/>
          </p:cNvCxnSpPr>
          <p:nvPr/>
        </p:nvCxnSpPr>
        <p:spPr>
          <a:xfrm rot="16200000" flipH="1">
            <a:off x="7514910" y="4036203"/>
            <a:ext cx="1183220" cy="1098880"/>
          </a:xfrm>
          <a:prstGeom prst="bentConnector2">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20BA79-74BA-90DA-FC8A-2A6321E09DEC}"/>
              </a:ext>
            </a:extLst>
          </p:cNvPr>
          <p:cNvCxnSpPr>
            <a:cxnSpLocks/>
          </p:cNvCxnSpPr>
          <p:nvPr/>
        </p:nvCxnSpPr>
        <p:spPr>
          <a:xfrm>
            <a:off x="7187978" y="3967150"/>
            <a:ext cx="0" cy="2167700"/>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319E1FCE-BDA0-6734-2E9D-77D96DC4D111}"/>
              </a:ext>
            </a:extLst>
          </p:cNvPr>
          <p:cNvCxnSpPr>
            <a:cxnSpLocks/>
            <a:endCxn id="62" idx="1"/>
          </p:cNvCxnSpPr>
          <p:nvPr/>
        </p:nvCxnSpPr>
        <p:spPr>
          <a:xfrm rot="16200000" flipH="1">
            <a:off x="5964798" y="2489657"/>
            <a:ext cx="1188720" cy="998270"/>
          </a:xfrm>
          <a:prstGeom prst="bentConnector2">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20D01A4-EDA7-71A7-5BF5-D3B64F87FAE8}"/>
              </a:ext>
            </a:extLst>
          </p:cNvPr>
          <p:cNvSpPr/>
          <p:nvPr/>
        </p:nvSpPr>
        <p:spPr bwMode="auto">
          <a:xfrm>
            <a:off x="-848" y="0"/>
            <a:ext cx="4522048"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669EE069-898B-9B30-7C69-BA125C7C0043}"/>
              </a:ext>
            </a:extLst>
          </p:cNvPr>
          <p:cNvCxnSpPr>
            <a:cxnSpLocks/>
          </p:cNvCxnSpPr>
          <p:nvPr/>
        </p:nvCxnSpPr>
        <p:spPr>
          <a:xfrm flipH="1">
            <a:off x="5557033" y="2202930"/>
            <a:ext cx="0" cy="3931920"/>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6BC940CB-2822-7E3C-C3D0-91C508028165}"/>
              </a:ext>
            </a:extLst>
          </p:cNvPr>
          <p:cNvSpPr/>
          <p:nvPr/>
        </p:nvSpPr>
        <p:spPr bwMode="auto">
          <a:xfrm>
            <a:off x="7058293" y="3076914"/>
            <a:ext cx="3266711" cy="1012476"/>
          </a:xfrm>
          <a:prstGeom prst="roundRect">
            <a:avLst>
              <a:gd name="adj" fmla="val 767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71" name="TextBox 70">
            <a:extLst>
              <a:ext uri="{FF2B5EF4-FFF2-40B4-BE49-F238E27FC236}">
                <a16:creationId xmlns:a16="http://schemas.microsoft.com/office/drawing/2014/main" id="{C3A968A8-C0A1-3FBD-DCD7-798613426FCD}"/>
              </a:ext>
            </a:extLst>
          </p:cNvPr>
          <p:cNvSpPr txBox="1"/>
          <p:nvPr/>
        </p:nvSpPr>
        <p:spPr>
          <a:xfrm>
            <a:off x="7128979" y="3187432"/>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Generated Responses</a:t>
            </a:r>
          </a:p>
        </p:txBody>
      </p:sp>
      <p:sp>
        <p:nvSpPr>
          <p:cNvPr id="72" name="Rectangle: Rounded Corners 71">
            <a:extLst>
              <a:ext uri="{FF2B5EF4-FFF2-40B4-BE49-F238E27FC236}">
                <a16:creationId xmlns:a16="http://schemas.microsoft.com/office/drawing/2014/main" id="{13C06773-23B7-FE02-DA6D-CAF36E9C2D53}"/>
              </a:ext>
            </a:extLst>
          </p:cNvPr>
          <p:cNvSpPr/>
          <p:nvPr/>
        </p:nvSpPr>
        <p:spPr bwMode="auto">
          <a:xfrm>
            <a:off x="7154701" y="3506642"/>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3" name="TextBox 72">
            <a:extLst>
              <a:ext uri="{FF2B5EF4-FFF2-40B4-BE49-F238E27FC236}">
                <a16:creationId xmlns:a16="http://schemas.microsoft.com/office/drawing/2014/main" id="{C5E91C90-4C1F-ADD4-32DA-8C90AB3DF370}"/>
              </a:ext>
            </a:extLst>
          </p:cNvPr>
          <p:cNvSpPr txBox="1"/>
          <p:nvPr/>
        </p:nvSpPr>
        <p:spPr>
          <a:xfrm>
            <a:off x="7154701" y="3587403"/>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Generative Answers / Actions</a:t>
            </a:r>
          </a:p>
        </p:txBody>
      </p:sp>
      <p:sp>
        <p:nvSpPr>
          <p:cNvPr id="74" name="Rectangle: Rounded Corners 73">
            <a:extLst>
              <a:ext uri="{FF2B5EF4-FFF2-40B4-BE49-F238E27FC236}">
                <a16:creationId xmlns:a16="http://schemas.microsoft.com/office/drawing/2014/main" id="{752AE716-399A-17AE-3C2C-828CBB5B1693}"/>
              </a:ext>
            </a:extLst>
          </p:cNvPr>
          <p:cNvSpPr/>
          <p:nvPr/>
        </p:nvSpPr>
        <p:spPr bwMode="auto">
          <a:xfrm>
            <a:off x="8725010" y="3506642"/>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5" name="TextBox 74">
            <a:extLst>
              <a:ext uri="{FF2B5EF4-FFF2-40B4-BE49-F238E27FC236}">
                <a16:creationId xmlns:a16="http://schemas.microsoft.com/office/drawing/2014/main" id="{9D4DCA3B-FD63-3DD6-D69B-19D01CBB3D4F}"/>
              </a:ext>
            </a:extLst>
          </p:cNvPr>
          <p:cNvSpPr txBox="1"/>
          <p:nvPr/>
        </p:nvSpPr>
        <p:spPr>
          <a:xfrm>
            <a:off x="8725010" y="3672042"/>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GPT Models</a:t>
            </a:r>
          </a:p>
        </p:txBody>
      </p:sp>
      <p:sp>
        <p:nvSpPr>
          <p:cNvPr id="84" name="Rectangle: Rounded Corners 83">
            <a:extLst>
              <a:ext uri="{FF2B5EF4-FFF2-40B4-BE49-F238E27FC236}">
                <a16:creationId xmlns:a16="http://schemas.microsoft.com/office/drawing/2014/main" id="{12749759-3509-EB3B-6744-CFD721641953}"/>
              </a:ext>
            </a:extLst>
          </p:cNvPr>
          <p:cNvSpPr/>
          <p:nvPr/>
        </p:nvSpPr>
        <p:spPr bwMode="auto">
          <a:xfrm>
            <a:off x="8655960" y="4671015"/>
            <a:ext cx="3266711" cy="1012476"/>
          </a:xfrm>
          <a:prstGeom prst="roundRect">
            <a:avLst>
              <a:gd name="adj" fmla="val 767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85" name="TextBox 84">
            <a:extLst>
              <a:ext uri="{FF2B5EF4-FFF2-40B4-BE49-F238E27FC236}">
                <a16:creationId xmlns:a16="http://schemas.microsoft.com/office/drawing/2014/main" id="{97414D2E-9BE7-77E6-C01F-A3D9EA977DD5}"/>
              </a:ext>
            </a:extLst>
          </p:cNvPr>
          <p:cNvSpPr txBox="1"/>
          <p:nvPr/>
        </p:nvSpPr>
        <p:spPr>
          <a:xfrm>
            <a:off x="8726646" y="4781533"/>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Escalation</a:t>
            </a:r>
          </a:p>
        </p:txBody>
      </p:sp>
      <p:grpSp>
        <p:nvGrpSpPr>
          <p:cNvPr id="4" name="Group 3">
            <a:extLst>
              <a:ext uri="{FF2B5EF4-FFF2-40B4-BE49-F238E27FC236}">
                <a16:creationId xmlns:a16="http://schemas.microsoft.com/office/drawing/2014/main" id="{B71617E4-A8BF-7805-E13F-AC97CC7281DE}"/>
              </a:ext>
            </a:extLst>
          </p:cNvPr>
          <p:cNvGrpSpPr/>
          <p:nvPr/>
        </p:nvGrpSpPr>
        <p:grpSpPr>
          <a:xfrm>
            <a:off x="8752368" y="5100743"/>
            <a:ext cx="3073894" cy="500077"/>
            <a:chOff x="8209410" y="5258406"/>
            <a:chExt cx="3073894" cy="500077"/>
          </a:xfrm>
        </p:grpSpPr>
        <p:sp>
          <p:nvSpPr>
            <p:cNvPr id="86" name="Rectangle: Rounded Corners 85">
              <a:extLst>
                <a:ext uri="{FF2B5EF4-FFF2-40B4-BE49-F238E27FC236}">
                  <a16:creationId xmlns:a16="http://schemas.microsoft.com/office/drawing/2014/main" id="{D0868141-2A4F-1A40-2ABD-8E5092970EED}"/>
                </a:ext>
              </a:extLst>
            </p:cNvPr>
            <p:cNvSpPr/>
            <p:nvPr/>
          </p:nvSpPr>
          <p:spPr bwMode="auto">
            <a:xfrm>
              <a:off x="8209410" y="525840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5422D7DA-45D2-E2C9-A95C-92878C722D9A}"/>
                </a:ext>
              </a:extLst>
            </p:cNvPr>
            <p:cNvSpPr txBox="1"/>
            <p:nvPr/>
          </p:nvSpPr>
          <p:spPr>
            <a:xfrm>
              <a:off x="8209410" y="542380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Omni-channel</a:t>
              </a:r>
            </a:p>
          </p:txBody>
        </p:sp>
        <p:sp>
          <p:nvSpPr>
            <p:cNvPr id="88" name="Rectangle: Rounded Corners 87">
              <a:extLst>
                <a:ext uri="{FF2B5EF4-FFF2-40B4-BE49-F238E27FC236}">
                  <a16:creationId xmlns:a16="http://schemas.microsoft.com/office/drawing/2014/main" id="{4D02392C-EC71-59DB-96BA-9AD5611CE13B}"/>
                </a:ext>
              </a:extLst>
            </p:cNvPr>
            <p:cNvSpPr/>
            <p:nvPr/>
          </p:nvSpPr>
          <p:spPr bwMode="auto">
            <a:xfrm>
              <a:off x="9779719" y="525840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9" name="TextBox 88">
              <a:extLst>
                <a:ext uri="{FF2B5EF4-FFF2-40B4-BE49-F238E27FC236}">
                  <a16:creationId xmlns:a16="http://schemas.microsoft.com/office/drawing/2014/main" id="{A1045215-C28A-9D86-7D34-951D2D24A053}"/>
                </a:ext>
              </a:extLst>
            </p:cNvPr>
            <p:cNvSpPr txBox="1"/>
            <p:nvPr/>
          </p:nvSpPr>
          <p:spPr>
            <a:xfrm>
              <a:off x="9779719" y="542380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Live Agent Hand-off</a:t>
              </a:r>
            </a:p>
          </p:txBody>
        </p:sp>
      </p:grpSp>
      <p:cxnSp>
        <p:nvCxnSpPr>
          <p:cNvPr id="69" name="Straight Connector 68">
            <a:extLst>
              <a:ext uri="{FF2B5EF4-FFF2-40B4-BE49-F238E27FC236}">
                <a16:creationId xmlns:a16="http://schemas.microsoft.com/office/drawing/2014/main" id="{07A1DEEF-DA32-B5E1-FE76-892335CF4320}"/>
              </a:ext>
            </a:extLst>
          </p:cNvPr>
          <p:cNvCxnSpPr>
            <a:cxnSpLocks/>
          </p:cNvCxnSpPr>
          <p:nvPr/>
        </p:nvCxnSpPr>
        <p:spPr>
          <a:xfrm>
            <a:off x="8822010" y="5683491"/>
            <a:ext cx="0" cy="457010"/>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7079E9-7098-6C3B-B2EF-B18C0981FB37}"/>
              </a:ext>
            </a:extLst>
          </p:cNvPr>
          <p:cNvSpPr txBox="1"/>
          <p:nvPr/>
        </p:nvSpPr>
        <p:spPr>
          <a:xfrm>
            <a:off x="4791046" y="653448"/>
            <a:ext cx="387721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Copilot Studio Dialog Management</a:t>
            </a:r>
          </a:p>
        </p:txBody>
      </p:sp>
      <p:sp>
        <p:nvSpPr>
          <p:cNvPr id="9" name="Rectangle: Rounded Corners 8">
            <a:extLst>
              <a:ext uri="{FF2B5EF4-FFF2-40B4-BE49-F238E27FC236}">
                <a16:creationId xmlns:a16="http://schemas.microsoft.com/office/drawing/2014/main" id="{38A1A020-4A23-6FC4-5E67-6E70A1435748}"/>
              </a:ext>
            </a:extLst>
          </p:cNvPr>
          <p:cNvSpPr/>
          <p:nvPr/>
        </p:nvSpPr>
        <p:spPr bwMode="auto">
          <a:xfrm>
            <a:off x="5460625" y="1482814"/>
            <a:ext cx="3266711" cy="1012476"/>
          </a:xfrm>
          <a:prstGeom prst="roundRect">
            <a:avLst>
              <a:gd name="adj" fmla="val 767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11" name="TextBox 10">
            <a:extLst>
              <a:ext uri="{FF2B5EF4-FFF2-40B4-BE49-F238E27FC236}">
                <a16:creationId xmlns:a16="http://schemas.microsoft.com/office/drawing/2014/main" id="{AD7D3765-C05C-617B-B39C-C3C51707459D}"/>
              </a:ext>
            </a:extLst>
          </p:cNvPr>
          <p:cNvSpPr txBox="1"/>
          <p:nvPr/>
        </p:nvSpPr>
        <p:spPr>
          <a:xfrm>
            <a:off x="5531311" y="1593332"/>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Authored Topics</a:t>
            </a:r>
          </a:p>
        </p:txBody>
      </p:sp>
      <p:sp>
        <p:nvSpPr>
          <p:cNvPr id="13" name="Rectangle: Rounded Corners 12">
            <a:extLst>
              <a:ext uri="{FF2B5EF4-FFF2-40B4-BE49-F238E27FC236}">
                <a16:creationId xmlns:a16="http://schemas.microsoft.com/office/drawing/2014/main" id="{0E156E2A-8D84-D513-4242-C2EC89242E7E}"/>
              </a:ext>
            </a:extLst>
          </p:cNvPr>
          <p:cNvSpPr/>
          <p:nvPr/>
        </p:nvSpPr>
        <p:spPr bwMode="auto">
          <a:xfrm>
            <a:off x="5557033" y="1906771"/>
            <a:ext cx="1503585" cy="500077"/>
          </a:xfrm>
          <a:prstGeom prst="roundRect">
            <a:avLst>
              <a:gd name="adj" fmla="val 7678"/>
            </a:avLst>
          </a:prstGeom>
          <a:solidFill>
            <a:schemeClr val="accent4">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2176EB50-BF0F-2AC0-11AD-F6F7ECC5A413}"/>
              </a:ext>
            </a:extLst>
          </p:cNvPr>
          <p:cNvSpPr txBox="1"/>
          <p:nvPr/>
        </p:nvSpPr>
        <p:spPr>
          <a:xfrm>
            <a:off x="5557033" y="1987532"/>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Unified</a:t>
            </a:r>
            <a:br>
              <a:rPr kumimoji="0" lang="en-US" sz="1100" b="0" i="0" u="none" strike="noStrike" kern="1200" cap="none" spc="0" normalizeH="0" baseline="0" noProof="0">
                <a:ln>
                  <a:noFill/>
                </a:ln>
                <a:solidFill>
                  <a:srgbClr val="FFFFFF"/>
                </a:solidFill>
                <a:effectLst/>
                <a:uLnTx/>
                <a:uFillTx/>
                <a:latin typeface="Segoe UI Semibold"/>
                <a:ea typeface="+mn-ea"/>
                <a:cs typeface="+mn-cs"/>
              </a:rPr>
            </a:br>
            <a:r>
              <a:rPr kumimoji="0" lang="en-US" sz="1100" b="0" i="0" u="none" strike="noStrike" kern="1200" cap="none" spc="0" normalizeH="0" baseline="0" noProof="0">
                <a:ln>
                  <a:noFill/>
                </a:ln>
                <a:solidFill>
                  <a:srgbClr val="FFFFFF"/>
                </a:solidFill>
                <a:effectLst/>
                <a:uLnTx/>
                <a:uFillTx/>
                <a:latin typeface="Segoe UI Semibold"/>
                <a:ea typeface="+mn-ea"/>
                <a:cs typeface="+mn-cs"/>
              </a:rPr>
              <a:t>Authoring Canvas</a:t>
            </a:r>
          </a:p>
        </p:txBody>
      </p:sp>
      <p:sp>
        <p:nvSpPr>
          <p:cNvPr id="21" name="Rectangle: Rounded Corners 20">
            <a:extLst>
              <a:ext uri="{FF2B5EF4-FFF2-40B4-BE49-F238E27FC236}">
                <a16:creationId xmlns:a16="http://schemas.microsoft.com/office/drawing/2014/main" id="{EA0E9499-A8DB-8967-7CDC-6F058FABDC3C}"/>
              </a:ext>
            </a:extLst>
          </p:cNvPr>
          <p:cNvSpPr/>
          <p:nvPr/>
        </p:nvSpPr>
        <p:spPr bwMode="auto">
          <a:xfrm>
            <a:off x="7127342" y="1918312"/>
            <a:ext cx="1503585" cy="500077"/>
          </a:xfrm>
          <a:prstGeom prst="roundRect">
            <a:avLst>
              <a:gd name="adj" fmla="val 7678"/>
            </a:avLst>
          </a:prstGeom>
          <a:solidFill>
            <a:schemeClr val="accent4">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C8C3EC4D-0390-02DD-7DDA-A1BDE95925B7}"/>
              </a:ext>
            </a:extLst>
          </p:cNvPr>
          <p:cNvSpPr txBox="1"/>
          <p:nvPr/>
        </p:nvSpPr>
        <p:spPr>
          <a:xfrm>
            <a:off x="7127342" y="1999073"/>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Copilot-assisted Authoring</a:t>
            </a:r>
          </a:p>
        </p:txBody>
      </p:sp>
      <p:sp>
        <p:nvSpPr>
          <p:cNvPr id="17" name="TextBox 16">
            <a:extLst>
              <a:ext uri="{FF2B5EF4-FFF2-40B4-BE49-F238E27FC236}">
                <a16:creationId xmlns:a16="http://schemas.microsoft.com/office/drawing/2014/main" id="{3DB12C49-0926-81AB-92B0-792A448F47D7}"/>
              </a:ext>
            </a:extLst>
          </p:cNvPr>
          <p:cNvSpPr txBox="1"/>
          <p:nvPr/>
        </p:nvSpPr>
        <p:spPr>
          <a:xfrm>
            <a:off x="4791046" y="1895199"/>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STAGE 1</a:t>
            </a:r>
          </a:p>
        </p:txBody>
      </p:sp>
      <p:sp>
        <p:nvSpPr>
          <p:cNvPr id="3" name="TextBox 2">
            <a:extLst>
              <a:ext uri="{FF2B5EF4-FFF2-40B4-BE49-F238E27FC236}">
                <a16:creationId xmlns:a16="http://schemas.microsoft.com/office/drawing/2014/main" id="{2906D149-9BE4-290B-A551-8F2BB72C3F7F}"/>
              </a:ext>
            </a:extLst>
          </p:cNvPr>
          <p:cNvSpPr txBox="1"/>
          <p:nvPr/>
        </p:nvSpPr>
        <p:spPr>
          <a:xfrm>
            <a:off x="6308825" y="3321975"/>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STAGE 2</a:t>
            </a:r>
          </a:p>
        </p:txBody>
      </p:sp>
      <p:sp>
        <p:nvSpPr>
          <p:cNvPr id="8" name="TextBox 7">
            <a:extLst>
              <a:ext uri="{FF2B5EF4-FFF2-40B4-BE49-F238E27FC236}">
                <a16:creationId xmlns:a16="http://schemas.microsoft.com/office/drawing/2014/main" id="{5280B4BE-0372-8CDD-A7E4-4F6F029348FA}"/>
              </a:ext>
            </a:extLst>
          </p:cNvPr>
          <p:cNvSpPr txBox="1"/>
          <p:nvPr/>
        </p:nvSpPr>
        <p:spPr>
          <a:xfrm>
            <a:off x="7791140" y="4948401"/>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STAGE 3</a:t>
            </a:r>
          </a:p>
        </p:txBody>
      </p:sp>
      <p:sp>
        <p:nvSpPr>
          <p:cNvPr id="12" name="Title 1">
            <a:extLst>
              <a:ext uri="{FF2B5EF4-FFF2-40B4-BE49-F238E27FC236}">
                <a16:creationId xmlns:a16="http://schemas.microsoft.com/office/drawing/2014/main" id="{05C15147-70DA-4685-76CD-780D15B1470A}"/>
              </a:ext>
            </a:extLst>
          </p:cNvPr>
          <p:cNvSpPr>
            <a:spLocks noGrp="1"/>
          </p:cNvSpPr>
          <p:nvPr>
            <p:ph type="title"/>
          </p:nvPr>
        </p:nvSpPr>
        <p:spPr>
          <a:xfrm>
            <a:off x="588263" y="457200"/>
            <a:ext cx="3585611" cy="1661993"/>
          </a:xfrm>
        </p:spPr>
        <p:txBody>
          <a:bodyPr/>
          <a:lstStyle/>
          <a:p>
            <a:r>
              <a:rPr lang="en-US">
                <a:gradFill>
                  <a:gsLst>
                    <a:gs pos="100000">
                      <a:srgbClr val="49C5B1"/>
                    </a:gs>
                    <a:gs pos="0">
                      <a:srgbClr val="FFA38B"/>
                    </a:gs>
                    <a:gs pos="32000">
                      <a:srgbClr val="D59ED7"/>
                    </a:gs>
                    <a:gs pos="68000">
                      <a:srgbClr val="8DC8E8"/>
                    </a:gs>
                  </a:gsLst>
                  <a:path path="circle">
                    <a:fillToRect l="100000" t="100000"/>
                  </a:path>
                </a:gradFill>
                <a:ea typeface="+mj-lt"/>
                <a:cs typeface="Segoe UI Semibold" panose="020B0702040204020203" pitchFamily="34" charset="0"/>
              </a:rPr>
              <a:t>The end-to-end copilot conversation</a:t>
            </a:r>
          </a:p>
        </p:txBody>
      </p:sp>
      <p:sp>
        <p:nvSpPr>
          <p:cNvPr id="23" name="TextBox 22">
            <a:extLst>
              <a:ext uri="{FF2B5EF4-FFF2-40B4-BE49-F238E27FC236}">
                <a16:creationId xmlns:a16="http://schemas.microsoft.com/office/drawing/2014/main" id="{C2CB9D38-54F0-67AD-44E3-46417AE60CEE}"/>
              </a:ext>
            </a:extLst>
          </p:cNvPr>
          <p:cNvSpPr txBox="1"/>
          <p:nvPr/>
        </p:nvSpPr>
        <p:spPr>
          <a:xfrm>
            <a:off x="588262" y="2495290"/>
            <a:ext cx="3585611" cy="320087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1. Authored Topics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Organizations control their critical topics by designing their own specific processes and workflows.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2. Generated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Generative AI answers queries at scale that may be duplicative or less complex.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3. Escalation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If the copilot can’t handle the conversation, it will escalate the conversation to a human assistant.</a:t>
            </a:r>
          </a:p>
        </p:txBody>
      </p:sp>
    </p:spTree>
    <p:extLst>
      <p:ext uri="{BB962C8B-B14F-4D97-AF65-F5344CB8AC3E}">
        <p14:creationId xmlns:p14="http://schemas.microsoft.com/office/powerpoint/2010/main" val="19951541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0" name="Straight Arrow Connector 219">
            <a:extLst>
              <a:ext uri="{FF2B5EF4-FFF2-40B4-BE49-F238E27FC236}">
                <a16:creationId xmlns:a16="http://schemas.microsoft.com/office/drawing/2014/main" id="{E1B95919-2AFB-E89A-5B0C-F60CADC31C43}"/>
              </a:ext>
              <a:ext uri="{C183D7F6-B498-43B3-948B-1728B52AA6E4}">
                <adec:decorative xmlns:adec="http://schemas.microsoft.com/office/drawing/2017/decorative" val="1"/>
              </a:ext>
            </a:extLst>
          </p:cNvPr>
          <p:cNvCxnSpPr>
            <a:cxnSpLocks/>
          </p:cNvCxnSpPr>
          <p:nvPr/>
        </p:nvCxnSpPr>
        <p:spPr>
          <a:xfrm flipV="1">
            <a:off x="6116237" y="5478523"/>
            <a:ext cx="0" cy="250945"/>
          </a:xfrm>
          <a:prstGeom prst="straightConnector1">
            <a:avLst/>
          </a:prstGeom>
          <a:solidFill>
            <a:schemeClr val="bg1"/>
          </a:solidFill>
          <a:ln w="25400" cap="rnd">
            <a:solidFill>
              <a:srgbClr val="0078D4"/>
            </a:soli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524B707E-9D69-A990-6D35-B2EFFABA27F5}"/>
              </a:ext>
              <a:ext uri="{C183D7F6-B498-43B3-948B-1728B52AA6E4}">
                <adec:decorative xmlns:adec="http://schemas.microsoft.com/office/drawing/2017/decorative" val="1"/>
              </a:ext>
            </a:extLst>
          </p:cNvPr>
          <p:cNvCxnSpPr>
            <a:cxnSpLocks/>
          </p:cNvCxnSpPr>
          <p:nvPr/>
        </p:nvCxnSpPr>
        <p:spPr>
          <a:xfrm flipV="1">
            <a:off x="4821455"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B6BBE248-2A81-89CB-37AD-F8CE45F39551}"/>
              </a:ext>
              <a:ext uri="{C183D7F6-B498-43B3-948B-1728B52AA6E4}">
                <adec:decorative xmlns:adec="http://schemas.microsoft.com/office/drawing/2017/decorative" val="1"/>
              </a:ext>
            </a:extLst>
          </p:cNvPr>
          <p:cNvCxnSpPr>
            <a:cxnSpLocks/>
          </p:cNvCxnSpPr>
          <p:nvPr/>
        </p:nvCxnSpPr>
        <p:spPr>
          <a:xfrm flipV="1">
            <a:off x="2070998"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1A1DE6D-ED81-A476-D24A-FCBB5D94CB7F}"/>
              </a:ext>
              <a:ext uri="{C183D7F6-B498-43B3-948B-1728B52AA6E4}">
                <adec:decorative xmlns:adec="http://schemas.microsoft.com/office/drawing/2017/decorative" val="1"/>
              </a:ext>
            </a:extLst>
          </p:cNvPr>
          <p:cNvCxnSpPr>
            <a:cxnSpLocks/>
          </p:cNvCxnSpPr>
          <p:nvPr/>
        </p:nvCxnSpPr>
        <p:spPr>
          <a:xfrm flipV="1">
            <a:off x="7212684"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2822AFFC-3FE3-4DE8-40D4-631373598C0C}"/>
              </a:ext>
              <a:ext uri="{C183D7F6-B498-43B3-948B-1728B52AA6E4}">
                <adec:decorative xmlns:adec="http://schemas.microsoft.com/office/drawing/2017/decorative" val="1"/>
              </a:ext>
            </a:extLst>
          </p:cNvPr>
          <p:cNvCxnSpPr>
            <a:cxnSpLocks/>
          </p:cNvCxnSpPr>
          <p:nvPr/>
        </p:nvCxnSpPr>
        <p:spPr>
          <a:xfrm flipV="1">
            <a:off x="9603913"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211" name="Rounded Rectangle 210">
            <a:extLst>
              <a:ext uri="{FF2B5EF4-FFF2-40B4-BE49-F238E27FC236}">
                <a16:creationId xmlns:a16="http://schemas.microsoft.com/office/drawing/2014/main" id="{D3305BF5-6BA2-8C29-4603-A60851A49E41}"/>
              </a:ext>
              <a:ext uri="{C183D7F6-B498-43B3-948B-1728B52AA6E4}">
                <adec:decorative xmlns:adec="http://schemas.microsoft.com/office/drawing/2017/decorative" val="1"/>
              </a:ext>
            </a:extLst>
          </p:cNvPr>
          <p:cNvSpPr/>
          <p:nvPr/>
        </p:nvSpPr>
        <p:spPr bwMode="auto">
          <a:xfrm>
            <a:off x="3579333" y="1886857"/>
            <a:ext cx="7521515" cy="2033814"/>
          </a:xfrm>
          <a:prstGeom prst="roundRect">
            <a:avLst>
              <a:gd name="adj" fmla="val 846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sp>
        <p:nvSpPr>
          <p:cNvPr id="210" name="Rounded Rectangle 209">
            <a:extLst>
              <a:ext uri="{FF2B5EF4-FFF2-40B4-BE49-F238E27FC236}">
                <a16:creationId xmlns:a16="http://schemas.microsoft.com/office/drawing/2014/main" id="{00C9DDE1-4B13-F5AA-E3D7-79A7CA27D1EC}"/>
              </a:ext>
              <a:ext uri="{C183D7F6-B498-43B3-948B-1728B52AA6E4}">
                <adec:decorative xmlns:adec="http://schemas.microsoft.com/office/drawing/2017/decorative" val="1"/>
              </a:ext>
            </a:extLst>
          </p:cNvPr>
          <p:cNvSpPr/>
          <p:nvPr/>
        </p:nvSpPr>
        <p:spPr bwMode="auto">
          <a:xfrm>
            <a:off x="870857" y="1886857"/>
            <a:ext cx="2420867" cy="2033814"/>
          </a:xfrm>
          <a:prstGeom prst="roundRect">
            <a:avLst>
              <a:gd name="adj" fmla="val 846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sp>
        <p:nvSpPr>
          <p:cNvPr id="6" name="Title 5" hidden="1">
            <a:extLst>
              <a:ext uri="{FF2B5EF4-FFF2-40B4-BE49-F238E27FC236}">
                <a16:creationId xmlns:a16="http://schemas.microsoft.com/office/drawing/2014/main" id="{35C49471-9DDC-E739-48E1-A4EFE65C7E20}"/>
              </a:ext>
            </a:extLst>
          </p:cNvPr>
          <p:cNvSpPr>
            <a:spLocks noGrp="1"/>
          </p:cNvSpPr>
          <p:nvPr>
            <p:ph type="title" idx="4294967295"/>
          </p:nvPr>
        </p:nvSpPr>
        <p:spPr>
          <a:xfrm>
            <a:off x="588263" y="-754465"/>
            <a:ext cx="11018520" cy="553998"/>
          </a:xfrm>
        </p:spPr>
        <p:txBody>
          <a:bodyPr/>
          <a:lstStyle/>
          <a:p>
            <a:r>
              <a:rPr lang="en-US" baseline="0"/>
              <a:t>Chart/data (dark)</a:t>
            </a:r>
            <a:endParaRPr lang="en-US"/>
          </a:p>
        </p:txBody>
      </p:sp>
      <p:sp>
        <p:nvSpPr>
          <p:cNvPr id="2" name="Title 1">
            <a:extLst>
              <a:ext uri="{FF2B5EF4-FFF2-40B4-BE49-F238E27FC236}">
                <a16:creationId xmlns:a16="http://schemas.microsoft.com/office/drawing/2014/main" id="{0BA7657B-86EA-2195-5908-9BC5404A10E9}"/>
              </a:ext>
            </a:extLst>
          </p:cNvPr>
          <p:cNvSpPr txBox="1">
            <a:spLocks/>
          </p:cNvSpPr>
          <p:nvPr/>
        </p:nvSpPr>
        <p:spPr>
          <a:xfrm>
            <a:off x="1088097" y="462463"/>
            <a:ext cx="1001275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a:ln w="3175">
                  <a:noFill/>
                </a:ln>
                <a:gradFill>
                  <a:gsLst>
                    <a:gs pos="94253">
                      <a:srgbClr val="FFFFFF"/>
                    </a:gs>
                    <a:gs pos="78736">
                      <a:srgbClr val="FFFFFF"/>
                    </a:gs>
                  </a:gsLst>
                  <a:lin ang="0" scaled="0"/>
                </a:gradFill>
                <a:effectLst/>
                <a:uLnTx/>
                <a:uFillTx/>
                <a:latin typeface="Segoe UI Variable Display Semib" pitchFamily="2" charset="0"/>
                <a:ea typeface="+mn-ea"/>
                <a:cs typeface="Segoe UI" pitchFamily="34" charset="0"/>
              </a:rPr>
              <a:t>Copilots and Conversational AI</a:t>
            </a:r>
          </a:p>
        </p:txBody>
      </p:sp>
      <p:sp>
        <p:nvSpPr>
          <p:cNvPr id="4" name="TextBox 3">
            <a:extLst>
              <a:ext uri="{FF2B5EF4-FFF2-40B4-BE49-F238E27FC236}">
                <a16:creationId xmlns:a16="http://schemas.microsoft.com/office/drawing/2014/main" id="{B3108851-33F0-974E-F6D5-7A6A9C1A6125}"/>
              </a:ext>
            </a:extLst>
          </p:cNvPr>
          <p:cNvSpPr txBox="1"/>
          <p:nvPr/>
        </p:nvSpPr>
        <p:spPr>
          <a:xfrm>
            <a:off x="1524000" y="1198131"/>
            <a:ext cx="9144000" cy="369332"/>
          </a:xfrm>
          <a:prstGeom prst="rect">
            <a:avLst/>
          </a:prstGeom>
          <a:noFill/>
        </p:spPr>
        <p:txBody>
          <a:bodyPr wrap="square" lIns="0" tIns="0" rIns="0" bIns="0" rtlCol="0" anchor="t" anchorCtr="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2400" b="0" i="0" u="none" strike="noStrike" kern="1200" cap="none" spc="0" normalizeH="0" baseline="0" noProof="0">
                <a:ln w="3175">
                  <a:noFill/>
                </a:ln>
                <a:gradFill flip="none" rotWithShape="1">
                  <a:gsLst>
                    <a:gs pos="68000">
                      <a:srgbClr val="8DC8E8"/>
                    </a:gs>
                    <a:gs pos="32000">
                      <a:srgbClr val="D59ED7"/>
                    </a:gs>
                    <a:gs pos="0">
                      <a:srgbClr val="FFA38B"/>
                    </a:gs>
                    <a:gs pos="100000">
                      <a:srgbClr val="49C5B1"/>
                    </a:gs>
                  </a:gsLst>
                  <a:path path="circle">
                    <a:fillToRect l="100000" t="100000"/>
                  </a:path>
                  <a:tileRect r="-100000" b="-100000"/>
                </a:gradFill>
                <a:effectLst/>
                <a:uLnTx/>
                <a:uFillTx/>
                <a:latin typeface="Segoe UI Variable Display Semib" pitchFamily="2" charset="0"/>
                <a:ea typeface="+mn-ea"/>
                <a:cs typeface="Segoe UI" panose="020B0502040204020203" pitchFamily="34" charset="0"/>
              </a:rPr>
              <a:t>Build and extend across the Microsoft ecosystem</a:t>
            </a:r>
          </a:p>
        </p:txBody>
      </p:sp>
      <p:sp>
        <p:nvSpPr>
          <p:cNvPr id="3" name="Rectangle: Rounded Corners 53">
            <a:extLst>
              <a:ext uri="{FF2B5EF4-FFF2-40B4-BE49-F238E27FC236}">
                <a16:creationId xmlns:a16="http://schemas.microsoft.com/office/drawing/2014/main" id="{1FA6C959-77F8-E29E-FE2A-8B915D2F30AC}"/>
              </a:ext>
            </a:extLst>
          </p:cNvPr>
          <p:cNvSpPr/>
          <p:nvPr/>
        </p:nvSpPr>
        <p:spPr bwMode="auto">
          <a:xfrm>
            <a:off x="642034" y="4554735"/>
            <a:ext cx="10948406" cy="859809"/>
          </a:xfrm>
          <a:prstGeom prst="roundRect">
            <a:avLst>
              <a:gd name="adj" fmla="val 13890"/>
            </a:avLst>
          </a:prstGeom>
          <a:gradFill>
            <a:gsLst>
              <a:gs pos="100000">
                <a:srgbClr val="2CC6C3"/>
              </a:gs>
              <a:gs pos="64000">
                <a:srgbClr val="0078D4"/>
              </a:gs>
              <a:gs pos="0">
                <a:srgbClr val="C03B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a:ln>
                  <a:noFill/>
                </a:ln>
                <a:solidFill>
                  <a:srgbClr val="FFFFFF"/>
                </a:solidFill>
                <a:effectLst/>
                <a:uLnTx/>
                <a:uFillTx/>
                <a:latin typeface="Segoe UI"/>
                <a:ea typeface="+mn-ea"/>
                <a:cs typeface="+mn-cs"/>
              </a:rPr>
            </a:br>
            <a:br>
              <a:rPr kumimoji="0" lang="en-US" sz="200" b="0" i="0" u="none" strike="noStrike" kern="0" cap="none" spc="0" normalizeH="0" baseline="0" noProof="0">
                <a:ln>
                  <a:noFill/>
                </a:ln>
                <a:solidFill>
                  <a:srgbClr val="FFFFFF"/>
                </a:solidFill>
                <a:effectLst/>
                <a:uLnTx/>
                <a:uFillTx/>
                <a:latin typeface="Segoe UI"/>
                <a:ea typeface="+mn-ea"/>
                <a:cs typeface="+mn-cs"/>
              </a:rPr>
            </a:br>
            <a:r>
              <a:rPr kumimoji="0" lang="en-US" sz="1400" b="1" i="0" u="none" strike="noStrike" kern="0" cap="none" spc="0" normalizeH="0" baseline="0" noProof="0">
                <a:ln>
                  <a:noFill/>
                </a:ln>
                <a:solidFill>
                  <a:srgbClr val="FFFFFF"/>
                </a:solidFill>
                <a:effectLst/>
                <a:uLnTx/>
                <a:uFillTx/>
                <a:latin typeface="Segoe UI"/>
                <a:ea typeface="+mn-ea"/>
                <a:cs typeface="+mn-cs"/>
              </a:rPr>
              <a:t>Build custom </a:t>
            </a:r>
            <a:r>
              <a:rPr kumimoji="0" lang="en-US" sz="1400" b="0" i="0" u="none" strike="noStrike" kern="0" cap="none" spc="0" normalizeH="0" baseline="0" noProof="0">
                <a:ln>
                  <a:noFill/>
                </a:ln>
                <a:solidFill>
                  <a:srgbClr val="FFFFFF"/>
                </a:solidFill>
                <a:effectLst/>
                <a:uLnTx/>
                <a:uFillTx/>
                <a:latin typeface="Segoe UI"/>
                <a:ea typeface="+mn-ea"/>
                <a:cs typeface="+mn-cs"/>
              </a:rPr>
              <a:t>Copilots | </a:t>
            </a:r>
            <a:r>
              <a:rPr kumimoji="0" lang="en-US" sz="1400" b="1" i="0" u="none" strike="noStrike" kern="0" cap="none" spc="0" normalizeH="0" baseline="0" noProof="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a:ln>
                  <a:noFill/>
                </a:ln>
                <a:solidFill>
                  <a:srgbClr val="FFFFFF"/>
                </a:solidFill>
                <a:effectLst/>
                <a:uLnTx/>
                <a:uFillTx/>
                <a:latin typeface="Segoe UI"/>
                <a:ea typeface="+mn-ea"/>
                <a:cs typeface="+mn-cs"/>
              </a:rPr>
              <a:t>1st party copilots</a:t>
            </a:r>
          </a:p>
        </p:txBody>
      </p:sp>
      <p:grpSp>
        <p:nvGrpSpPr>
          <p:cNvPr id="19" name="Group 18">
            <a:extLst>
              <a:ext uri="{FF2B5EF4-FFF2-40B4-BE49-F238E27FC236}">
                <a16:creationId xmlns:a16="http://schemas.microsoft.com/office/drawing/2014/main" id="{07F68B07-401F-3AA7-B8B9-C09B66515FF0}"/>
              </a:ext>
              <a:ext uri="{C183D7F6-B498-43B3-948B-1728B52AA6E4}">
                <adec:decorative xmlns:adec="http://schemas.microsoft.com/office/drawing/2017/decorative" val="1"/>
              </a:ext>
            </a:extLst>
          </p:cNvPr>
          <p:cNvGrpSpPr/>
          <p:nvPr/>
        </p:nvGrpSpPr>
        <p:grpSpPr>
          <a:xfrm>
            <a:off x="1109167" y="5935513"/>
            <a:ext cx="10005809" cy="712799"/>
            <a:chOff x="1940636" y="5193027"/>
            <a:chExt cx="8310017" cy="853112"/>
          </a:xfrm>
        </p:grpSpPr>
        <p:sp>
          <p:nvSpPr>
            <p:cNvPr id="7" name="Rectangle: Rounded Corners 59">
              <a:extLst>
                <a:ext uri="{FF2B5EF4-FFF2-40B4-BE49-F238E27FC236}">
                  <a16:creationId xmlns:a16="http://schemas.microsoft.com/office/drawing/2014/main" id="{8E0ACE8D-F8B7-4295-DF89-0D4A4A7A93CF}"/>
                </a:ext>
              </a:extLst>
            </p:cNvPr>
            <p:cNvSpPr/>
            <p:nvPr/>
          </p:nvSpPr>
          <p:spPr bwMode="auto">
            <a:xfrm>
              <a:off x="1940636" y="5201446"/>
              <a:ext cx="122400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Bot Framework / SDK</a:t>
              </a:r>
            </a:p>
          </p:txBody>
        </p:sp>
        <p:sp>
          <p:nvSpPr>
            <p:cNvPr id="8" name="Rectangle: Rounded Corners 60">
              <a:extLst>
                <a:ext uri="{FF2B5EF4-FFF2-40B4-BE49-F238E27FC236}">
                  <a16:creationId xmlns:a16="http://schemas.microsoft.com/office/drawing/2014/main" id="{94E0F381-7049-C05A-BDE5-C15541BFDA3E}"/>
                </a:ext>
              </a:extLst>
            </p:cNvPr>
            <p:cNvSpPr/>
            <p:nvPr/>
          </p:nvSpPr>
          <p:spPr bwMode="auto">
            <a:xfrm>
              <a:off x="3290173" y="5193027"/>
              <a:ext cx="122400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Bot Service Channels</a:t>
              </a:r>
            </a:p>
          </p:txBody>
        </p:sp>
        <p:sp>
          <p:nvSpPr>
            <p:cNvPr id="10" name="Rectangle: Rounded Corners 61">
              <a:extLst>
                <a:ext uri="{FF2B5EF4-FFF2-40B4-BE49-F238E27FC236}">
                  <a16:creationId xmlns:a16="http://schemas.microsoft.com/office/drawing/2014/main" id="{1C2F12A9-F473-889B-CDBC-29B4A44FE1D5}"/>
                </a:ext>
              </a:extLst>
            </p:cNvPr>
            <p:cNvSpPr/>
            <p:nvPr/>
          </p:nvSpPr>
          <p:spPr bwMode="auto">
            <a:xfrm>
              <a:off x="4639711" y="5207812"/>
              <a:ext cx="122400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AI Studio</a:t>
              </a:r>
            </a:p>
          </p:txBody>
        </p:sp>
        <p:sp>
          <p:nvSpPr>
            <p:cNvPr id="11" name="Rectangle: Rounded Corners 62">
              <a:extLst>
                <a:ext uri="{FF2B5EF4-FFF2-40B4-BE49-F238E27FC236}">
                  <a16:creationId xmlns:a16="http://schemas.microsoft.com/office/drawing/2014/main" id="{7C1A3EBC-6190-4C52-36D7-E7E1FBE79736}"/>
                </a:ext>
              </a:extLst>
            </p:cNvPr>
            <p:cNvSpPr/>
            <p:nvPr/>
          </p:nvSpPr>
          <p:spPr bwMode="auto">
            <a:xfrm>
              <a:off x="5989248" y="5220223"/>
              <a:ext cx="138648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Cognitive Services</a:t>
              </a:r>
            </a:p>
          </p:txBody>
        </p:sp>
        <p:sp>
          <p:nvSpPr>
            <p:cNvPr id="12" name="Rectangle: Rounded Corners 191">
              <a:extLst>
                <a:ext uri="{FF2B5EF4-FFF2-40B4-BE49-F238E27FC236}">
                  <a16:creationId xmlns:a16="http://schemas.microsoft.com/office/drawing/2014/main" id="{D9572704-E2A5-A176-4E85-8440479E492A}"/>
                </a:ext>
              </a:extLst>
            </p:cNvPr>
            <p:cNvSpPr/>
            <p:nvPr/>
          </p:nvSpPr>
          <p:spPr bwMode="auto">
            <a:xfrm>
              <a:off x="7501265" y="5221602"/>
              <a:ext cx="139985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Power Platform Connectors</a:t>
              </a:r>
            </a:p>
          </p:txBody>
        </p:sp>
        <p:sp>
          <p:nvSpPr>
            <p:cNvPr id="13" name="Rectangle: Rounded Corners 192">
              <a:extLst>
                <a:ext uri="{FF2B5EF4-FFF2-40B4-BE49-F238E27FC236}">
                  <a16:creationId xmlns:a16="http://schemas.microsoft.com/office/drawing/2014/main" id="{881A2BBC-3731-DE49-01D9-8E193DC7A312}"/>
                </a:ext>
              </a:extLst>
            </p:cNvPr>
            <p:cNvSpPr/>
            <p:nvPr/>
          </p:nvSpPr>
          <p:spPr bwMode="auto">
            <a:xfrm>
              <a:off x="9026653" y="5220222"/>
              <a:ext cx="122400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AI Builder</a:t>
              </a:r>
            </a:p>
          </p:txBody>
        </p:sp>
      </p:grpSp>
      <p:sp>
        <p:nvSpPr>
          <p:cNvPr id="108" name="TextBox 107">
            <a:extLst>
              <a:ext uri="{FF2B5EF4-FFF2-40B4-BE49-F238E27FC236}">
                <a16:creationId xmlns:a16="http://schemas.microsoft.com/office/drawing/2014/main" id="{8D744F9D-7975-D6C7-4FCB-84F84F346A85}"/>
              </a:ext>
              <a:ext uri="{C183D7F6-B498-43B3-948B-1728B52AA6E4}">
                <adec:decorative xmlns:adec="http://schemas.microsoft.com/office/drawing/2017/decorative" val="0"/>
              </a:ext>
            </a:extLst>
          </p:cNvPr>
          <p:cNvSpPr txBox="1"/>
          <p:nvPr/>
        </p:nvSpPr>
        <p:spPr>
          <a:xfrm>
            <a:off x="1236090" y="2072382"/>
            <a:ext cx="2084284"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56322">
                      <a:srgbClr val="FFFFFF"/>
                    </a:gs>
                    <a:gs pos="45000">
                      <a:srgbClr val="FFFFFF"/>
                    </a:gs>
                  </a:gsLst>
                  <a:lin ang="5400000" scaled="0"/>
                </a:gradFill>
                <a:effectLst/>
                <a:uLnTx/>
                <a:uFillTx/>
                <a:latin typeface="Segoe UI"/>
                <a:ea typeface="+mn-ea"/>
                <a:cs typeface="+mn-cs"/>
              </a:rPr>
              <a:t>Custom copilots</a:t>
            </a:r>
          </a:p>
        </p:txBody>
      </p:sp>
      <p:cxnSp>
        <p:nvCxnSpPr>
          <p:cNvPr id="109" name="Straight Arrow Connector 108">
            <a:extLst>
              <a:ext uri="{FF2B5EF4-FFF2-40B4-BE49-F238E27FC236}">
                <a16:creationId xmlns:a16="http://schemas.microsoft.com/office/drawing/2014/main" id="{A7616439-F838-A123-47C7-9A48F0142027}"/>
              </a:ext>
              <a:ext uri="{C183D7F6-B498-43B3-948B-1728B52AA6E4}">
                <adec:decorative xmlns:adec="http://schemas.microsoft.com/office/drawing/2017/decorative" val="1"/>
              </a:ext>
            </a:extLst>
          </p:cNvPr>
          <p:cNvCxnSpPr>
            <a:cxnSpLocks/>
          </p:cNvCxnSpPr>
          <p:nvPr/>
        </p:nvCxnSpPr>
        <p:spPr>
          <a:xfrm>
            <a:off x="1236090" y="2344300"/>
            <a:ext cx="1649782" cy="0"/>
          </a:xfrm>
          <a:prstGeom prst="straightConnector1">
            <a:avLst/>
          </a:prstGeom>
          <a:noFill/>
          <a:ln w="25400" cap="rnd">
            <a:gradFill flip="none" rotWithShape="1">
              <a:gsLst>
                <a:gs pos="100000">
                  <a:srgbClr val="0078D4"/>
                </a:gs>
                <a:gs pos="35000">
                  <a:srgbClr val="399A91"/>
                </a:gs>
              </a:gsLst>
              <a:lin ang="0" scaled="1"/>
              <a:tileRect/>
            </a:gradFill>
            <a:prstDash val="solid"/>
            <a:round/>
            <a:headEnd type="none" w="lg" len="sm"/>
            <a:tailEnd type="none" w="lg" len="sm"/>
          </a:ln>
        </p:spPr>
      </p:cxnSp>
      <p:sp>
        <p:nvSpPr>
          <p:cNvPr id="110" name="TextBox 109">
            <a:extLst>
              <a:ext uri="{FF2B5EF4-FFF2-40B4-BE49-F238E27FC236}">
                <a16:creationId xmlns:a16="http://schemas.microsoft.com/office/drawing/2014/main" id="{6764EEE0-7470-F213-BD24-07D43E0238F6}"/>
              </a:ext>
              <a:ext uri="{C183D7F6-B498-43B3-948B-1728B52AA6E4}">
                <adec:decorative xmlns:adec="http://schemas.microsoft.com/office/drawing/2017/decorative" val="0"/>
              </a:ext>
            </a:extLst>
          </p:cNvPr>
          <p:cNvSpPr txBox="1"/>
          <p:nvPr/>
        </p:nvSpPr>
        <p:spPr>
          <a:xfrm>
            <a:off x="3949637" y="2072382"/>
            <a:ext cx="2691340"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56322">
                      <a:srgbClr val="FFFFFF"/>
                    </a:gs>
                    <a:gs pos="45000">
                      <a:srgbClr val="FFFFFF"/>
                    </a:gs>
                  </a:gsLst>
                  <a:lin ang="5400000" scaled="0"/>
                </a:gradFill>
                <a:effectLst/>
                <a:uLnTx/>
                <a:uFillTx/>
                <a:latin typeface="Segoe UI"/>
                <a:ea typeface="+mn-ea"/>
                <a:cs typeface="+mn-cs"/>
              </a:rPr>
              <a:t>Microsoft 365</a:t>
            </a:r>
          </a:p>
        </p:txBody>
      </p:sp>
      <p:cxnSp>
        <p:nvCxnSpPr>
          <p:cNvPr id="111" name="Straight Arrow Connector 110">
            <a:extLst>
              <a:ext uri="{FF2B5EF4-FFF2-40B4-BE49-F238E27FC236}">
                <a16:creationId xmlns:a16="http://schemas.microsoft.com/office/drawing/2014/main" id="{267EA1EB-ADD6-128C-5F0E-F9C5F3625BEF}"/>
              </a:ext>
              <a:ext uri="{C183D7F6-B498-43B3-948B-1728B52AA6E4}">
                <adec:decorative xmlns:adec="http://schemas.microsoft.com/office/drawing/2017/decorative" val="1"/>
              </a:ext>
            </a:extLst>
          </p:cNvPr>
          <p:cNvCxnSpPr>
            <a:cxnSpLocks/>
          </p:cNvCxnSpPr>
          <p:nvPr/>
        </p:nvCxnSpPr>
        <p:spPr>
          <a:xfrm>
            <a:off x="3949637" y="2344300"/>
            <a:ext cx="1841563" cy="0"/>
          </a:xfrm>
          <a:prstGeom prst="straightConnector1">
            <a:avLst/>
          </a:prstGeom>
          <a:noFill/>
          <a:ln w="25400" cap="rnd">
            <a:gradFill flip="none" rotWithShape="1">
              <a:gsLst>
                <a:gs pos="0">
                  <a:srgbClr val="0078D4"/>
                </a:gs>
                <a:gs pos="100000">
                  <a:srgbClr val="C03BC4"/>
                </a:gs>
              </a:gsLst>
              <a:lin ang="0" scaled="1"/>
              <a:tileRect/>
            </a:gradFill>
            <a:prstDash val="solid"/>
            <a:round/>
            <a:headEnd type="none" w="lg" len="sm"/>
            <a:tailEnd type="none" w="lg" len="sm"/>
          </a:ln>
        </p:spPr>
      </p:cxnSp>
      <p:sp>
        <p:nvSpPr>
          <p:cNvPr id="112" name="TextBox 111">
            <a:extLst>
              <a:ext uri="{FF2B5EF4-FFF2-40B4-BE49-F238E27FC236}">
                <a16:creationId xmlns:a16="http://schemas.microsoft.com/office/drawing/2014/main" id="{1983745B-C5F4-AB55-34E0-028B8BBCDCD8}"/>
              </a:ext>
              <a:ext uri="{C183D7F6-B498-43B3-948B-1728B52AA6E4}">
                <adec:decorative xmlns:adec="http://schemas.microsoft.com/office/drawing/2017/decorative" val="0"/>
              </a:ext>
            </a:extLst>
          </p:cNvPr>
          <p:cNvSpPr txBox="1"/>
          <p:nvPr/>
        </p:nvSpPr>
        <p:spPr>
          <a:xfrm>
            <a:off x="6131881" y="2072382"/>
            <a:ext cx="2875422"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56322">
                      <a:srgbClr val="FFFFFF"/>
                    </a:gs>
                    <a:gs pos="45000">
                      <a:srgbClr val="FFFFFF"/>
                    </a:gs>
                  </a:gsLst>
                  <a:lin ang="5400000" scaled="0"/>
                </a:gradFill>
                <a:effectLst/>
                <a:uLnTx/>
                <a:uFillTx/>
                <a:latin typeface="Segoe UI Variable Display Semib" pitchFamily="2" charset="0"/>
                <a:ea typeface="+mn-ea"/>
                <a:cs typeface="+mn-cs"/>
              </a:rPr>
              <a:t>Biz Apps &amp; Power Platform</a:t>
            </a:r>
          </a:p>
        </p:txBody>
      </p:sp>
      <p:cxnSp>
        <p:nvCxnSpPr>
          <p:cNvPr id="113" name="Straight Arrow Connector 112">
            <a:extLst>
              <a:ext uri="{FF2B5EF4-FFF2-40B4-BE49-F238E27FC236}">
                <a16:creationId xmlns:a16="http://schemas.microsoft.com/office/drawing/2014/main" id="{CC90DBB7-EE64-0D60-3353-1395718130D6}"/>
              </a:ext>
              <a:ext uri="{C183D7F6-B498-43B3-948B-1728B52AA6E4}">
                <adec:decorative xmlns:adec="http://schemas.microsoft.com/office/drawing/2017/decorative" val="1"/>
              </a:ext>
            </a:extLst>
          </p:cNvPr>
          <p:cNvCxnSpPr>
            <a:cxnSpLocks/>
          </p:cNvCxnSpPr>
          <p:nvPr/>
        </p:nvCxnSpPr>
        <p:spPr>
          <a:xfrm>
            <a:off x="6131881" y="2344300"/>
            <a:ext cx="2334953" cy="0"/>
          </a:xfrm>
          <a:prstGeom prst="straightConnector1">
            <a:avLst/>
          </a:prstGeom>
          <a:noFill/>
          <a:ln w="25400" cap="rnd">
            <a:gradFill flip="none" rotWithShape="1">
              <a:gsLst>
                <a:gs pos="0">
                  <a:srgbClr val="C03BC4"/>
                </a:gs>
                <a:gs pos="100000">
                  <a:srgbClr val="EF5494"/>
                </a:gs>
              </a:gsLst>
              <a:lin ang="0" scaled="1"/>
              <a:tileRect/>
            </a:gradFill>
            <a:prstDash val="solid"/>
            <a:round/>
            <a:headEnd type="none" w="lg" len="sm"/>
            <a:tailEnd type="none" w="lg" len="sm"/>
          </a:ln>
        </p:spPr>
      </p:cxnSp>
      <p:sp>
        <p:nvSpPr>
          <p:cNvPr id="114" name="TextBox 113">
            <a:extLst>
              <a:ext uri="{FF2B5EF4-FFF2-40B4-BE49-F238E27FC236}">
                <a16:creationId xmlns:a16="http://schemas.microsoft.com/office/drawing/2014/main" id="{7222944B-7DF9-6CC2-5D96-425F21A1AC20}"/>
              </a:ext>
              <a:ext uri="{C183D7F6-B498-43B3-948B-1728B52AA6E4}">
                <adec:decorative xmlns:adec="http://schemas.microsoft.com/office/drawing/2017/decorative" val="0"/>
              </a:ext>
            </a:extLst>
          </p:cNvPr>
          <p:cNvSpPr txBox="1"/>
          <p:nvPr/>
        </p:nvSpPr>
        <p:spPr>
          <a:xfrm>
            <a:off x="8791263" y="2072382"/>
            <a:ext cx="1868055"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56322">
                      <a:srgbClr val="FFFFFF"/>
                    </a:gs>
                    <a:gs pos="45000">
                      <a:srgbClr val="FFFFFF"/>
                    </a:gs>
                  </a:gsLst>
                  <a:lin ang="5400000" scaled="0"/>
                </a:gradFill>
                <a:effectLst/>
                <a:uLnTx/>
                <a:uFillTx/>
                <a:latin typeface="Segoe UI"/>
                <a:ea typeface="+mn-ea"/>
                <a:cs typeface="+mn-cs"/>
              </a:rPr>
              <a:t>Other Microsoft Copilots</a:t>
            </a:r>
          </a:p>
        </p:txBody>
      </p:sp>
      <p:cxnSp>
        <p:nvCxnSpPr>
          <p:cNvPr id="118" name="Straight Arrow Connector 117">
            <a:extLst>
              <a:ext uri="{FF2B5EF4-FFF2-40B4-BE49-F238E27FC236}">
                <a16:creationId xmlns:a16="http://schemas.microsoft.com/office/drawing/2014/main" id="{6C2D3036-AB1A-F50B-2813-855FA555B41F}"/>
              </a:ext>
              <a:ext uri="{C183D7F6-B498-43B3-948B-1728B52AA6E4}">
                <adec:decorative xmlns:adec="http://schemas.microsoft.com/office/drawing/2017/decorative" val="1"/>
              </a:ext>
            </a:extLst>
          </p:cNvPr>
          <p:cNvCxnSpPr>
            <a:cxnSpLocks/>
          </p:cNvCxnSpPr>
          <p:nvPr/>
        </p:nvCxnSpPr>
        <p:spPr>
          <a:xfrm>
            <a:off x="8791263" y="2344300"/>
            <a:ext cx="1700806" cy="0"/>
          </a:xfrm>
          <a:prstGeom prst="straightConnector1">
            <a:avLst/>
          </a:prstGeom>
          <a:noFill/>
          <a:ln w="25400" cap="rnd">
            <a:gradFill flip="none" rotWithShape="1">
              <a:gsLst>
                <a:gs pos="0">
                  <a:srgbClr val="F45690"/>
                </a:gs>
                <a:gs pos="100000">
                  <a:srgbClr val="FF932B"/>
                </a:gs>
              </a:gsLst>
              <a:lin ang="0" scaled="1"/>
              <a:tileRect/>
            </a:gradFill>
            <a:prstDash val="solid"/>
            <a:round/>
            <a:headEnd type="none" w="lg" len="sm"/>
            <a:tailEnd type="none" w="lg" len="sm"/>
          </a:ln>
        </p:spPr>
      </p:cxnSp>
      <p:sp>
        <p:nvSpPr>
          <p:cNvPr id="144" name="TextBox 143">
            <a:extLst>
              <a:ext uri="{FF2B5EF4-FFF2-40B4-BE49-F238E27FC236}">
                <a16:creationId xmlns:a16="http://schemas.microsoft.com/office/drawing/2014/main" id="{3C124709-A0D6-332F-1A16-0B0ED4201356}"/>
              </a:ext>
              <a:ext uri="{C183D7F6-B498-43B3-948B-1728B52AA6E4}">
                <adec:decorative xmlns:adec="http://schemas.microsoft.com/office/drawing/2017/decorative" val="0"/>
              </a:ext>
            </a:extLst>
          </p:cNvPr>
          <p:cNvSpPr txBox="1"/>
          <p:nvPr/>
        </p:nvSpPr>
        <p:spPr>
          <a:xfrm>
            <a:off x="3943760" y="2440856"/>
            <a:ext cx="1770468" cy="141577"/>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Extend </a:t>
            </a:r>
            <a:r>
              <a:rPr kumimoji="0" lang="en-US" sz="800" b="0" i="0" u="none" strike="noStrike" kern="1200" cap="none" spc="0" normalizeH="0" baseline="0" noProof="0">
                <a:ln>
                  <a:noFill/>
                </a:ln>
                <a:solidFill>
                  <a:srgbClr val="FFFFFF"/>
                </a:solidFill>
                <a:effectLst/>
                <a:uLnTx/>
                <a:uFillTx/>
                <a:latin typeface="Segoe UI"/>
                <a:ea typeface="+mn-ea"/>
                <a:cs typeface="+mn-cs"/>
              </a:rPr>
              <a:t>Microsoft 365 Copilot</a:t>
            </a:r>
          </a:p>
        </p:txBody>
      </p:sp>
      <p:sp>
        <p:nvSpPr>
          <p:cNvPr id="145" name="TextBox 144">
            <a:extLst>
              <a:ext uri="{FF2B5EF4-FFF2-40B4-BE49-F238E27FC236}">
                <a16:creationId xmlns:a16="http://schemas.microsoft.com/office/drawing/2014/main" id="{F3AC3A42-FFB7-1DC7-5537-42ED949B83C8}"/>
              </a:ext>
              <a:ext uri="{C183D7F6-B498-43B3-948B-1728B52AA6E4}">
                <adec:decorative xmlns:adec="http://schemas.microsoft.com/office/drawing/2017/decorative" val="0"/>
              </a:ext>
            </a:extLst>
          </p:cNvPr>
          <p:cNvSpPr txBox="1"/>
          <p:nvPr/>
        </p:nvSpPr>
        <p:spPr>
          <a:xfrm>
            <a:off x="6112072" y="2438728"/>
            <a:ext cx="2084284"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Extend </a:t>
            </a:r>
            <a:r>
              <a:rPr kumimoji="0" lang="en-US" sz="800" b="0" i="0" u="none" strike="noStrike" kern="1200" cap="none" spc="0" normalizeH="0" baseline="0" noProof="0">
                <a:ln>
                  <a:noFill/>
                </a:ln>
                <a:solidFill>
                  <a:srgbClr val="FFFFFF"/>
                </a:solidFill>
                <a:effectLst/>
                <a:uLnTx/>
                <a:uFillTx/>
                <a:latin typeface="Segoe UI"/>
                <a:ea typeface="+mn-ea"/>
                <a:cs typeface="+mn-cs"/>
              </a:rPr>
              <a:t>Copilot experiences in Dynamics 365 and Power Products</a:t>
            </a:r>
          </a:p>
        </p:txBody>
      </p:sp>
      <p:sp>
        <p:nvSpPr>
          <p:cNvPr id="150" name="TextBox 149">
            <a:extLst>
              <a:ext uri="{FF2B5EF4-FFF2-40B4-BE49-F238E27FC236}">
                <a16:creationId xmlns:a16="http://schemas.microsoft.com/office/drawing/2014/main" id="{0E69ACB6-08FF-1934-E668-134E864C6D29}"/>
              </a:ext>
              <a:ext uri="{C183D7F6-B498-43B3-948B-1728B52AA6E4}">
                <adec:decorative xmlns:adec="http://schemas.microsoft.com/office/drawing/2017/decorative" val="0"/>
              </a:ext>
            </a:extLst>
          </p:cNvPr>
          <p:cNvSpPr txBox="1"/>
          <p:nvPr/>
        </p:nvSpPr>
        <p:spPr>
          <a:xfrm>
            <a:off x="1236091" y="2438728"/>
            <a:ext cx="1662300"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Build </a:t>
            </a:r>
            <a:r>
              <a:rPr kumimoji="0" lang="en-US" sz="800" b="0" i="0" u="none" strike="noStrike" kern="1200" cap="none" spc="0" normalizeH="0" baseline="0" noProof="0">
                <a:ln>
                  <a:noFill/>
                </a:ln>
                <a:solidFill>
                  <a:srgbClr val="FFFFFF"/>
                </a:solidFill>
                <a:effectLst/>
                <a:uLnTx/>
                <a:uFillTx/>
                <a:latin typeface="Segoe UI"/>
                <a:ea typeface="+mn-ea"/>
                <a:cs typeface="+mn-cs"/>
              </a:rPr>
              <a:t>Custom copilots and bots for enterprises and third parties</a:t>
            </a:r>
          </a:p>
        </p:txBody>
      </p:sp>
      <p:pic>
        <p:nvPicPr>
          <p:cNvPr id="171" name="Picture 170">
            <a:extLst>
              <a:ext uri="{FF2B5EF4-FFF2-40B4-BE49-F238E27FC236}">
                <a16:creationId xmlns:a16="http://schemas.microsoft.com/office/drawing/2014/main" id="{57C17BD9-E41F-067A-036A-8BA46E0E42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590587" y="2857376"/>
            <a:ext cx="563584" cy="530638"/>
          </a:xfrm>
          <a:prstGeom prst="rect">
            <a:avLst/>
          </a:prstGeom>
        </p:spPr>
      </p:pic>
      <p:pic>
        <p:nvPicPr>
          <p:cNvPr id="172" name="Picture 171">
            <a:extLst>
              <a:ext uri="{FF2B5EF4-FFF2-40B4-BE49-F238E27FC236}">
                <a16:creationId xmlns:a16="http://schemas.microsoft.com/office/drawing/2014/main" id="{40BD10F2-F571-C0D2-E07C-E2BA704E1F9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182665" y="2897407"/>
            <a:ext cx="370192" cy="348552"/>
          </a:xfrm>
          <a:prstGeom prst="rect">
            <a:avLst/>
          </a:prstGeom>
        </p:spPr>
      </p:pic>
      <p:pic>
        <p:nvPicPr>
          <p:cNvPr id="173" name="Picture 172">
            <a:extLst>
              <a:ext uri="{FF2B5EF4-FFF2-40B4-BE49-F238E27FC236}">
                <a16:creationId xmlns:a16="http://schemas.microsoft.com/office/drawing/2014/main" id="{8350A09D-7484-E6F1-EAE2-9B10967B05D1}"/>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969118" y="2898707"/>
            <a:ext cx="370192" cy="348552"/>
          </a:xfrm>
          <a:prstGeom prst="rect">
            <a:avLst/>
          </a:prstGeom>
        </p:spPr>
      </p:pic>
      <p:sp>
        <p:nvSpPr>
          <p:cNvPr id="174" name="TextBox 173">
            <a:extLst>
              <a:ext uri="{FF2B5EF4-FFF2-40B4-BE49-F238E27FC236}">
                <a16:creationId xmlns:a16="http://schemas.microsoft.com/office/drawing/2014/main" id="{8A19B557-9171-743E-5A3D-24EC1375161E}"/>
              </a:ext>
              <a:ext uri="{C183D7F6-B498-43B3-948B-1728B52AA6E4}">
                <adec:decorative xmlns:adec="http://schemas.microsoft.com/office/drawing/2017/decorative" val="0"/>
              </a:ext>
            </a:extLst>
          </p:cNvPr>
          <p:cNvSpPr txBox="1"/>
          <p:nvPr/>
        </p:nvSpPr>
        <p:spPr>
          <a:xfrm>
            <a:off x="6073484" y="3368230"/>
            <a:ext cx="607471"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Segoe UI"/>
                <a:ea typeface="+mn-ea"/>
                <a:cs typeface="+mn-cs"/>
              </a:rPr>
              <a:t>Copilot for Sales</a:t>
            </a:r>
          </a:p>
        </p:txBody>
      </p:sp>
      <p:sp>
        <p:nvSpPr>
          <p:cNvPr id="175" name="TextBox 174">
            <a:extLst>
              <a:ext uri="{FF2B5EF4-FFF2-40B4-BE49-F238E27FC236}">
                <a16:creationId xmlns:a16="http://schemas.microsoft.com/office/drawing/2014/main" id="{E38C229F-1CD1-3864-4238-AECCD6C97F24}"/>
              </a:ext>
              <a:ext uri="{C183D7F6-B498-43B3-948B-1728B52AA6E4}">
                <adec:decorative xmlns:adec="http://schemas.microsoft.com/office/drawing/2017/decorative" val="0"/>
              </a:ext>
            </a:extLst>
          </p:cNvPr>
          <p:cNvSpPr txBox="1"/>
          <p:nvPr/>
        </p:nvSpPr>
        <p:spPr>
          <a:xfrm>
            <a:off x="6759137" y="3368230"/>
            <a:ext cx="879436"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Segoe UI"/>
                <a:ea typeface="+mn-ea"/>
                <a:cs typeface="+mn-cs"/>
              </a:rPr>
              <a:t>Copilot for Service</a:t>
            </a:r>
          </a:p>
        </p:txBody>
      </p:sp>
      <p:pic>
        <p:nvPicPr>
          <p:cNvPr id="178" name="Picture 177">
            <a:extLst>
              <a:ext uri="{FF2B5EF4-FFF2-40B4-BE49-F238E27FC236}">
                <a16:creationId xmlns:a16="http://schemas.microsoft.com/office/drawing/2014/main" id="{045146D7-BA68-8554-7693-DC5165EA44C1}"/>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799980" y="2897406"/>
            <a:ext cx="370192" cy="348552"/>
          </a:xfrm>
          <a:prstGeom prst="rect">
            <a:avLst/>
          </a:prstGeom>
        </p:spPr>
      </p:pic>
      <p:sp>
        <p:nvSpPr>
          <p:cNvPr id="179" name="TextBox 178">
            <a:extLst>
              <a:ext uri="{FF2B5EF4-FFF2-40B4-BE49-F238E27FC236}">
                <a16:creationId xmlns:a16="http://schemas.microsoft.com/office/drawing/2014/main" id="{D582F3D5-F4C4-BBA7-3BC6-690263FFE423}"/>
              </a:ext>
              <a:ext uri="{C183D7F6-B498-43B3-948B-1728B52AA6E4}">
                <adec:decorative xmlns:adec="http://schemas.microsoft.com/office/drawing/2017/decorative" val="0"/>
              </a:ext>
            </a:extLst>
          </p:cNvPr>
          <p:cNvSpPr txBox="1"/>
          <p:nvPr/>
        </p:nvSpPr>
        <p:spPr>
          <a:xfrm>
            <a:off x="7545358" y="3368230"/>
            <a:ext cx="879436"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Segoe UI"/>
                <a:ea typeface="+mn-ea"/>
                <a:cs typeface="+mn-cs"/>
              </a:rPr>
              <a:t>Power Platform</a:t>
            </a:r>
          </a:p>
        </p:txBody>
      </p:sp>
      <p:pic>
        <p:nvPicPr>
          <p:cNvPr id="181" name="Picture 180">
            <a:extLst>
              <a:ext uri="{FF2B5EF4-FFF2-40B4-BE49-F238E27FC236}">
                <a16:creationId xmlns:a16="http://schemas.microsoft.com/office/drawing/2014/main" id="{6FBB290C-D051-D874-9C66-2D9A8007CD8A}"/>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8822207" y="2897407"/>
            <a:ext cx="370192" cy="348552"/>
          </a:xfrm>
          <a:prstGeom prst="rect">
            <a:avLst/>
          </a:prstGeom>
        </p:spPr>
      </p:pic>
      <p:pic>
        <p:nvPicPr>
          <p:cNvPr id="183" name="Picture 182">
            <a:extLst>
              <a:ext uri="{FF2B5EF4-FFF2-40B4-BE49-F238E27FC236}">
                <a16:creationId xmlns:a16="http://schemas.microsoft.com/office/drawing/2014/main" id="{7A998CCB-2795-E781-1473-94988A6C0CDD}"/>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9316193" y="2897407"/>
            <a:ext cx="370192" cy="348552"/>
          </a:xfrm>
          <a:prstGeom prst="rect">
            <a:avLst/>
          </a:prstGeom>
        </p:spPr>
      </p:pic>
      <p:pic>
        <p:nvPicPr>
          <p:cNvPr id="184" name="Picture 183">
            <a:extLst>
              <a:ext uri="{FF2B5EF4-FFF2-40B4-BE49-F238E27FC236}">
                <a16:creationId xmlns:a16="http://schemas.microsoft.com/office/drawing/2014/main" id="{58BB1261-284B-BB25-B744-7202D88381F5}"/>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9820689" y="2897407"/>
            <a:ext cx="370192" cy="348552"/>
          </a:xfrm>
          <a:prstGeom prst="rect">
            <a:avLst/>
          </a:prstGeom>
        </p:spPr>
      </p:pic>
      <p:pic>
        <p:nvPicPr>
          <p:cNvPr id="188" name="Picture 187">
            <a:extLst>
              <a:ext uri="{FF2B5EF4-FFF2-40B4-BE49-F238E27FC236}">
                <a16:creationId xmlns:a16="http://schemas.microsoft.com/office/drawing/2014/main" id="{941A3891-C014-02C1-C317-25AB7E0E9FD6}"/>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397739" y="2819614"/>
            <a:ext cx="331771" cy="331771"/>
          </a:xfrm>
          <a:prstGeom prst="rect">
            <a:avLst/>
          </a:prstGeom>
        </p:spPr>
      </p:pic>
      <p:pic>
        <p:nvPicPr>
          <p:cNvPr id="190" name="Picture 189">
            <a:extLst>
              <a:ext uri="{FF2B5EF4-FFF2-40B4-BE49-F238E27FC236}">
                <a16:creationId xmlns:a16="http://schemas.microsoft.com/office/drawing/2014/main" id="{727660C4-B1C9-0459-E663-E5EBCEBDA5F5}"/>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801045" y="2819614"/>
            <a:ext cx="331771" cy="331771"/>
          </a:xfrm>
          <a:prstGeom prst="rect">
            <a:avLst/>
          </a:prstGeom>
        </p:spPr>
      </p:pic>
      <p:pic>
        <p:nvPicPr>
          <p:cNvPr id="192" name="Picture 191">
            <a:extLst>
              <a:ext uri="{FF2B5EF4-FFF2-40B4-BE49-F238E27FC236}">
                <a16:creationId xmlns:a16="http://schemas.microsoft.com/office/drawing/2014/main" id="{24899E76-7DD1-11D0-1B51-0DA7150D53F8}"/>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394415" y="3166108"/>
            <a:ext cx="331771" cy="331771"/>
          </a:xfrm>
          <a:prstGeom prst="rect">
            <a:avLst/>
          </a:prstGeom>
        </p:spPr>
      </p:pic>
      <p:pic>
        <p:nvPicPr>
          <p:cNvPr id="194" name="Picture 193">
            <a:extLst>
              <a:ext uri="{FF2B5EF4-FFF2-40B4-BE49-F238E27FC236}">
                <a16:creationId xmlns:a16="http://schemas.microsoft.com/office/drawing/2014/main" id="{EFF7E7BA-05C3-FE96-C68B-8B61046E40FE}"/>
              </a:ext>
              <a:ext uri="{C183D7F6-B498-43B3-948B-1728B52AA6E4}">
                <adec:decorative xmlns:adec="http://schemas.microsoft.com/office/drawing/2017/decorative" val="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507650" y="2994363"/>
            <a:ext cx="331771" cy="331771"/>
          </a:xfrm>
          <a:prstGeom prst="rect">
            <a:avLst/>
          </a:prstGeom>
        </p:spPr>
      </p:pic>
      <p:pic>
        <p:nvPicPr>
          <p:cNvPr id="196" name="Picture 195">
            <a:extLst>
              <a:ext uri="{FF2B5EF4-FFF2-40B4-BE49-F238E27FC236}">
                <a16:creationId xmlns:a16="http://schemas.microsoft.com/office/drawing/2014/main" id="{685C159C-5018-48C6-A1BD-8DB0546FA19D}"/>
              </a:ext>
              <a:ext uri="{C183D7F6-B498-43B3-948B-1728B52AA6E4}">
                <adec:decorative xmlns:adec="http://schemas.microsoft.com/office/drawing/2017/decorative" val="1"/>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214718" y="2819614"/>
            <a:ext cx="331771" cy="331771"/>
          </a:xfrm>
          <a:prstGeom prst="rect">
            <a:avLst/>
          </a:prstGeom>
        </p:spPr>
      </p:pic>
      <p:pic>
        <p:nvPicPr>
          <p:cNvPr id="198" name="Picture 197">
            <a:extLst>
              <a:ext uri="{FF2B5EF4-FFF2-40B4-BE49-F238E27FC236}">
                <a16:creationId xmlns:a16="http://schemas.microsoft.com/office/drawing/2014/main" id="{9691F88A-F987-9386-BF31-CB1C6AF4D6D0}"/>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687179" y="2994363"/>
            <a:ext cx="331771" cy="331771"/>
          </a:xfrm>
          <a:prstGeom prst="rect">
            <a:avLst/>
          </a:prstGeom>
        </p:spPr>
      </p:pic>
      <p:pic>
        <p:nvPicPr>
          <p:cNvPr id="200" name="Picture 199">
            <a:extLst>
              <a:ext uri="{FF2B5EF4-FFF2-40B4-BE49-F238E27FC236}">
                <a16:creationId xmlns:a16="http://schemas.microsoft.com/office/drawing/2014/main" id="{AD1FB247-39D5-CF5F-6A44-CBB5649A31FE}"/>
              </a:ext>
              <a:ext uri="{C183D7F6-B498-43B3-948B-1728B52AA6E4}">
                <adec:decorative xmlns:adec="http://schemas.microsoft.com/office/drawing/2017/decorative" val="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801070" y="3166108"/>
            <a:ext cx="331771" cy="331771"/>
          </a:xfrm>
          <a:prstGeom prst="rect">
            <a:avLst/>
          </a:prstGeom>
        </p:spPr>
      </p:pic>
      <p:pic>
        <p:nvPicPr>
          <p:cNvPr id="202" name="Picture 201">
            <a:extLst>
              <a:ext uri="{FF2B5EF4-FFF2-40B4-BE49-F238E27FC236}">
                <a16:creationId xmlns:a16="http://schemas.microsoft.com/office/drawing/2014/main" id="{2CB9088C-3706-C95C-0C56-0859F4DCFBEB}"/>
              </a:ext>
              <a:ext uri="{C183D7F6-B498-43B3-948B-1728B52AA6E4}">
                <adec:decorative xmlns:adec="http://schemas.microsoft.com/office/drawing/2017/decorative" val="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087232" y="2994363"/>
            <a:ext cx="331771" cy="331771"/>
          </a:xfrm>
          <a:prstGeom prst="rect">
            <a:avLst/>
          </a:prstGeom>
        </p:spPr>
      </p:pic>
      <p:cxnSp>
        <p:nvCxnSpPr>
          <p:cNvPr id="227" name="Straight Arrow Connector 226">
            <a:extLst>
              <a:ext uri="{FF2B5EF4-FFF2-40B4-BE49-F238E27FC236}">
                <a16:creationId xmlns:a16="http://schemas.microsoft.com/office/drawing/2014/main" id="{7FB8C3DA-72ED-0E4D-7A6A-8B8F14537CA2}"/>
              </a:ext>
              <a:ext uri="{C183D7F6-B498-43B3-948B-1728B52AA6E4}">
                <adec:decorative xmlns:adec="http://schemas.microsoft.com/office/drawing/2017/decorative" val="1"/>
              </a:ext>
            </a:extLst>
          </p:cNvPr>
          <p:cNvCxnSpPr>
            <a:cxnSpLocks/>
          </p:cNvCxnSpPr>
          <p:nvPr/>
        </p:nvCxnSpPr>
        <p:spPr>
          <a:xfrm flipH="1">
            <a:off x="1134245" y="5767568"/>
            <a:ext cx="9968031" cy="0"/>
          </a:xfrm>
          <a:prstGeom prst="straightConnector1">
            <a:avLst/>
          </a:prstGeom>
          <a:ln w="66675" cap="rnd">
            <a:solidFill>
              <a:srgbClr val="253B66"/>
            </a:solidFill>
            <a:headEnd type="none" w="lg" len="sm"/>
            <a:tailEnd type="none" w="med" len="sm"/>
          </a:ln>
          <a:effectLst/>
        </p:spPr>
        <p:style>
          <a:lnRef idx="1">
            <a:schemeClr val="accent1"/>
          </a:lnRef>
          <a:fillRef idx="0">
            <a:schemeClr val="accent1"/>
          </a:fillRef>
          <a:effectRef idx="0">
            <a:schemeClr val="accent1"/>
          </a:effectRef>
          <a:fontRef idx="minor">
            <a:schemeClr val="tx1"/>
          </a:fontRef>
        </p:style>
      </p:cxnSp>
      <p:sp>
        <p:nvSpPr>
          <p:cNvPr id="15" name="Freeform 14">
            <a:extLst>
              <a:ext uri="{FF2B5EF4-FFF2-40B4-BE49-F238E27FC236}">
                <a16:creationId xmlns:a16="http://schemas.microsoft.com/office/drawing/2014/main" id="{93D5F1F7-5C3F-FE80-9D18-FCB215310182}"/>
              </a:ext>
              <a:ext uri="{C183D7F6-B498-43B3-948B-1728B52AA6E4}">
                <adec:decorative xmlns:adec="http://schemas.microsoft.com/office/drawing/2017/decorative" val="1"/>
              </a:ext>
            </a:extLst>
          </p:cNvPr>
          <p:cNvSpPr/>
          <p:nvPr/>
        </p:nvSpPr>
        <p:spPr bwMode="auto">
          <a:xfrm>
            <a:off x="1037454" y="5737636"/>
            <a:ext cx="10157566" cy="70242"/>
          </a:xfrm>
          <a:custGeom>
            <a:avLst/>
            <a:gdLst>
              <a:gd name="connsiteX0" fmla="*/ 132073 w 10157566"/>
              <a:gd name="connsiteY0" fmla="*/ 0 h 70242"/>
              <a:gd name="connsiteX1" fmla="*/ 10025493 w 10157566"/>
              <a:gd name="connsiteY1" fmla="*/ 0 h 70242"/>
              <a:gd name="connsiteX2" fmla="*/ 10143033 w 10157566"/>
              <a:gd name="connsiteY2" fmla="*/ 48687 h 70242"/>
              <a:gd name="connsiteX3" fmla="*/ 10157566 w 10157566"/>
              <a:gd name="connsiteY3" fmla="*/ 70242 h 70242"/>
              <a:gd name="connsiteX4" fmla="*/ 0 w 10157566"/>
              <a:gd name="connsiteY4" fmla="*/ 70242 h 70242"/>
              <a:gd name="connsiteX5" fmla="*/ 14533 w 10157566"/>
              <a:gd name="connsiteY5" fmla="*/ 48687 h 70242"/>
              <a:gd name="connsiteX6" fmla="*/ 132073 w 10157566"/>
              <a:gd name="connsiteY6" fmla="*/ 0 h 7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566" h="70242">
                <a:moveTo>
                  <a:pt x="132073" y="0"/>
                </a:moveTo>
                <a:lnTo>
                  <a:pt x="10025493" y="0"/>
                </a:lnTo>
                <a:cubicBezTo>
                  <a:pt x="10071396" y="0"/>
                  <a:pt x="10112952" y="18606"/>
                  <a:pt x="10143033" y="48687"/>
                </a:cubicBezTo>
                <a:lnTo>
                  <a:pt x="10157566" y="70242"/>
                </a:lnTo>
                <a:lnTo>
                  <a:pt x="0" y="70242"/>
                </a:lnTo>
                <a:lnTo>
                  <a:pt x="14533" y="48687"/>
                </a:lnTo>
                <a:cubicBezTo>
                  <a:pt x="44614" y="18606"/>
                  <a:pt x="86171" y="0"/>
                  <a:pt x="132073"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5" name="Graphic 4">
            <a:extLst>
              <a:ext uri="{FF2B5EF4-FFF2-40B4-BE49-F238E27FC236}">
                <a16:creationId xmlns:a16="http://schemas.microsoft.com/office/drawing/2014/main" id="{71E30D64-75F9-47BF-0F50-1B08EAE22E19}"/>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7898" y="4700820"/>
            <a:ext cx="567638" cy="567638"/>
          </a:xfrm>
          <a:prstGeom prst="rect">
            <a:avLst/>
          </a:prstGeom>
        </p:spPr>
      </p:pic>
      <p:sp>
        <p:nvSpPr>
          <p:cNvPr id="224" name="Rectangle: Rounded Corners 59">
            <a:extLst>
              <a:ext uri="{FF2B5EF4-FFF2-40B4-BE49-F238E27FC236}">
                <a16:creationId xmlns:a16="http://schemas.microsoft.com/office/drawing/2014/main" id="{A723E5AE-4E38-9AED-3250-37AD2C6F69D6}"/>
              </a:ext>
              <a:ext uri="{C183D7F6-B498-43B3-948B-1728B52AA6E4}">
                <adec:decorative xmlns:adec="http://schemas.microsoft.com/office/drawing/2017/decorative" val="1"/>
              </a:ext>
            </a:extLst>
          </p:cNvPr>
          <p:cNvSpPr/>
          <p:nvPr/>
        </p:nvSpPr>
        <p:spPr bwMode="auto">
          <a:xfrm>
            <a:off x="1003300" y="5445570"/>
            <a:ext cx="10225874" cy="1419163"/>
          </a:xfrm>
          <a:prstGeom prst="roundRect">
            <a:avLst>
              <a:gd name="adj" fmla="val 11713"/>
            </a:avLst>
          </a:prstGeom>
          <a:solidFill>
            <a:srgbClr val="091F2C">
              <a:alpha val="68076"/>
            </a:srgbClr>
          </a:solidFill>
          <a:ln>
            <a:noFill/>
            <a:headEnd type="none" w="med" len="med"/>
            <a:tailEnd type="none" w="med" len="med"/>
          </a:ln>
          <a:effectLst>
            <a:outerShdw blurRad="166774" dist="38100" dir="5400000" algn="t" rotWithShape="0">
              <a:prstClr val="black">
                <a:alpha val="2984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FB1DC99D-3FF8-6FF2-0B5C-5483BD898AE9}"/>
              </a:ext>
              <a:ext uri="{C183D7F6-B498-43B3-948B-1728B52AA6E4}">
                <adec:decorative xmlns:adec="http://schemas.microsoft.com/office/drawing/2017/decorative" val="0"/>
              </a:ext>
            </a:extLst>
          </p:cNvPr>
          <p:cNvSpPr txBox="1"/>
          <p:nvPr/>
        </p:nvSpPr>
        <p:spPr>
          <a:xfrm>
            <a:off x="8763368" y="2424620"/>
            <a:ext cx="1770468"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Extend </a:t>
            </a:r>
            <a:r>
              <a:rPr kumimoji="0" lang="en-US" sz="800" b="0" i="0" u="none" strike="noStrike" kern="1200" cap="none" spc="0" normalizeH="0" baseline="0" noProof="0">
                <a:ln>
                  <a:noFill/>
                </a:ln>
                <a:solidFill>
                  <a:srgbClr val="FFFFFF"/>
                </a:solidFill>
                <a:effectLst/>
                <a:uLnTx/>
                <a:uFillTx/>
                <a:latin typeface="Segoe UI"/>
                <a:ea typeface="+mn-ea"/>
                <a:cs typeface="+mn-cs"/>
              </a:rPr>
              <a:t>other Microsoft Copilot Experiences</a:t>
            </a:r>
          </a:p>
        </p:txBody>
      </p:sp>
    </p:spTree>
    <p:extLst>
      <p:ext uri="{BB962C8B-B14F-4D97-AF65-F5344CB8AC3E}">
        <p14:creationId xmlns:p14="http://schemas.microsoft.com/office/powerpoint/2010/main" val="26126085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2.xml><?xml version="1.0" encoding="utf-8"?>
<a:theme xmlns:a="http://schemas.openxmlformats.org/drawingml/2006/main" name="3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3.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2" id="{EFBB0AE5-3B42-46AE-8FEF-996D307CD43D}" vid="{4897EF32-CC8B-47B5-A0B7-4A59D234375D}"/>
    </a:ext>
  </a:extLst>
</a:theme>
</file>

<file path=ppt/theme/theme4.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5.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2_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ower Platform Strategy on a Page Template" id="{DD0ECDCA-89FF-4FED-BF03-88A4FE75C329}" vid="{68739ABC-DD6C-4E91-B544-797ADF13686C}"/>
    </a:ext>
  </a:extLst>
</a:theme>
</file>

<file path=ppt/theme/theme7.xml><?xml version="1.0" encoding="utf-8"?>
<a:theme xmlns:a="http://schemas.openxmlformats.org/drawingml/2006/main" name="1_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8.xml><?xml version="1.0" encoding="utf-8"?>
<a:theme xmlns:a="http://schemas.openxmlformats.org/drawingml/2006/main" name="2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MediaLengthInSeconds xmlns="0d3a6c83-94cb-4384-9083-9197032d111d" xsi:nil="true"/>
    <SharedWithUsers xmlns="56246f71-ff4b-4421-99f7-608963c392b7">
      <UserInfo>
        <DisplayName>Klaus Zuenkler</DisplayName>
        <AccountId>608</AccountId>
        <AccountType/>
      </UserInfo>
    </SharedWithUsers>
    <OneNoteFluid_FileOrder xmlns="0d3a6c83-94cb-4384-9083-9197032d111d"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7" ma:contentTypeDescription="Create a new document." ma:contentTypeScope="" ma:versionID="938dbaa0d80715b9ac45f91e469e4f88">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9a5a2f4068088a9c559fd1129ac72107"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814BC0-33AE-4D7B-AC47-E70856BE3133}">
  <ds:schemaRefs>
    <ds:schemaRef ds:uri="http://schemas.microsoft.com/sharepoint/v3/contenttype/forms"/>
  </ds:schemaRefs>
</ds:datastoreItem>
</file>

<file path=customXml/itemProps2.xml><?xml version="1.0" encoding="utf-8"?>
<ds:datastoreItem xmlns:ds="http://schemas.openxmlformats.org/officeDocument/2006/customXml" ds:itemID="{57CB0096-759B-4FBC-93C3-5B7DEF70AFBE}">
  <ds:schemaRefs>
    <ds:schemaRef ds:uri="http://schemas.microsoft.com/sharepoint/v3"/>
    <ds:schemaRef ds:uri="http://purl.org/dc/terms/"/>
    <ds:schemaRef ds:uri="http://schemas.microsoft.com/office/2006/documentManagement/types"/>
    <ds:schemaRef ds:uri="56246f71-ff4b-4421-99f7-608963c392b7"/>
    <ds:schemaRef ds:uri="http://schemas.microsoft.com/office/infopath/2007/PartnerControls"/>
    <ds:schemaRef ds:uri="http://www.w3.org/XML/1998/namespace"/>
    <ds:schemaRef ds:uri="http://purl.org/dc/dcmitype/"/>
    <ds:schemaRef ds:uri="http://purl.org/dc/elements/1.1/"/>
    <ds:schemaRef ds:uri="http://schemas.openxmlformats.org/package/2006/metadata/core-properties"/>
    <ds:schemaRef ds:uri="0d3a6c83-94cb-4384-9083-9197032d111d"/>
    <ds:schemaRef ds:uri="http://schemas.microsoft.com/office/2006/metadata/properties"/>
  </ds:schemaRefs>
</ds:datastoreItem>
</file>

<file path=customXml/itemProps3.xml><?xml version="1.0" encoding="utf-8"?>
<ds:datastoreItem xmlns:ds="http://schemas.openxmlformats.org/officeDocument/2006/customXml" ds:itemID="{898ACA8C-E752-4F47-B90F-85A2DF0BFD1D}">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4864</Words>
  <Application>Microsoft Office PowerPoint</Application>
  <PresentationFormat>Widescreen</PresentationFormat>
  <Paragraphs>641</Paragraphs>
  <Slides>66</Slides>
  <Notes>42</Notes>
  <HiddenSlides>0</HiddenSlides>
  <MMClips>0</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66</vt:i4>
      </vt:variant>
    </vt:vector>
  </HeadingPairs>
  <TitlesOfParts>
    <vt:vector size="91" baseType="lpstr">
      <vt:lpstr>Aptos</vt:lpstr>
      <vt:lpstr>Aptos SemiBold</vt:lpstr>
      <vt:lpstr>Arial</vt:lpstr>
      <vt:lpstr>Bierstadt</vt:lpstr>
      <vt:lpstr>Calibri</vt:lpstr>
      <vt:lpstr>Courier New</vt:lpstr>
      <vt:lpstr>Segoe Sans Display Semibold</vt:lpstr>
      <vt:lpstr>Segoe Sans Text Semibold</vt:lpstr>
      <vt:lpstr>Segoe UI</vt:lpstr>
      <vt:lpstr>Segoe UI </vt:lpstr>
      <vt:lpstr>Segoe UI Light</vt:lpstr>
      <vt:lpstr>Segoe UI Semibold</vt:lpstr>
      <vt:lpstr>Segoe UI Variable Display Semib</vt:lpstr>
      <vt:lpstr>Segoe UI Variable Display Semibold</vt:lpstr>
      <vt:lpstr>Segoe UI Variable Small</vt:lpstr>
      <vt:lpstr>Segoe UI Variable Small Semibol</vt:lpstr>
      <vt:lpstr>Wingdings</vt:lpstr>
      <vt:lpstr>5_Power Platform Template</vt:lpstr>
      <vt:lpstr>3_Power Platform Template</vt:lpstr>
      <vt:lpstr>Microsoft Ignite 16:9 Template Dark</vt:lpstr>
      <vt:lpstr>Microsoft Build 16:9 Template Dark</vt:lpstr>
      <vt:lpstr>1_Microsoft Build 16:9 Template Dark</vt:lpstr>
      <vt:lpstr>2_9-51137_MBAS_Black_Template</vt:lpstr>
      <vt:lpstr>1_Power Platform Template</vt:lpstr>
      <vt:lpstr>2_Power Platform Template</vt:lpstr>
      <vt:lpstr>Microsoft Copilot Studio  Hands-on workshop</vt:lpstr>
      <vt:lpstr>Agenda</vt:lpstr>
      <vt:lpstr>Introduction to Copilot Studio</vt:lpstr>
      <vt:lpstr>What is a copilot?</vt:lpstr>
      <vt:lpstr>Microsoft Power Platform</vt:lpstr>
      <vt:lpstr>Announcement slide (dark) with color rotation</vt:lpstr>
      <vt:lpstr>Different building journeys for different needs</vt:lpstr>
      <vt:lpstr>The end-to-end copilot conversation</vt:lpstr>
      <vt:lpstr>Chart/data (dark)</vt:lpstr>
      <vt:lpstr>Different building journeys for different needs</vt:lpstr>
      <vt:lpstr>Build &amp; Publish</vt:lpstr>
      <vt:lpstr>How to build a custom copilot</vt:lpstr>
      <vt:lpstr>Build &amp; Publish</vt:lpstr>
      <vt:lpstr>Build &amp; Publish</vt:lpstr>
      <vt:lpstr>Build &amp; Publish</vt:lpstr>
      <vt:lpstr>Build &amp; Publish</vt:lpstr>
      <vt:lpstr>Analyze &amp; Improve</vt:lpstr>
      <vt:lpstr>Analyze &amp; Improve</vt:lpstr>
      <vt:lpstr>Analyze &amp; Improve</vt:lpstr>
      <vt:lpstr>Copilot  Studio </vt:lpstr>
      <vt:lpstr>Example use cases to build copilots today:</vt:lpstr>
      <vt:lpstr>Generative AI is changing bot building</vt:lpstr>
      <vt:lpstr>Generative AI is changing bot building</vt:lpstr>
      <vt:lpstr>Announcement (dark)</vt:lpstr>
      <vt:lpstr>Copilot Studio</vt:lpstr>
      <vt:lpstr>Copilot Studio  Implementation Guide</vt:lpstr>
      <vt:lpstr>Get Started</vt:lpstr>
      <vt:lpstr>Go to aka.ms/CopilotStudioWorkshop </vt:lpstr>
      <vt:lpstr>Important lab instructions</vt:lpstr>
      <vt:lpstr>Productivity tip #1: Unpin the Copilots pane</vt:lpstr>
      <vt:lpstr>Productivity tip #2: Refresh the  conversation between tests</vt:lpstr>
      <vt:lpstr>Lab 01: Create your first copilot  in Microsoft Copilot Studio</vt:lpstr>
      <vt:lpstr>Demo Lab 1</vt:lpstr>
      <vt:lpstr>Copilot for Copilot Studio</vt:lpstr>
      <vt:lpstr>Lab time!</vt:lpstr>
      <vt:lpstr>Lab 02: Authoring 101</vt:lpstr>
      <vt:lpstr>Demo Lab 2</vt:lpstr>
      <vt:lpstr>Copilot Studio authoring canvas</vt:lpstr>
      <vt:lpstr>Lab time!</vt:lpstr>
      <vt:lpstr>Disambiguation with topic design</vt:lpstr>
      <vt:lpstr>Natural language understanding</vt:lpstr>
      <vt:lpstr>Handling unrecognized intents</vt:lpstr>
      <vt:lpstr>Lab 03: Build and call Power Automate  cloud flows from your copilot</vt:lpstr>
      <vt:lpstr>Demo Lab 3</vt:lpstr>
      <vt:lpstr>Integration patterns considerations</vt:lpstr>
      <vt:lpstr>Power Platform Connectors</vt:lpstr>
      <vt:lpstr>Lab time!</vt:lpstr>
      <vt:lpstr>Lab 04: Make HTTP requests  to connect to an API </vt:lpstr>
      <vt:lpstr>Demo Lab 4</vt:lpstr>
      <vt:lpstr>Lab time!</vt:lpstr>
      <vt:lpstr>Lab 05: Knowledge sources, AI knowledge, and custom instructions</vt:lpstr>
      <vt:lpstr>Demo Lab 5</vt:lpstr>
      <vt:lpstr>Knowledge sources</vt:lpstr>
      <vt:lpstr>Knowledge sources &amp; Generative AI</vt:lpstr>
      <vt:lpstr>PowerPoint Presentation</vt:lpstr>
      <vt:lpstr>Lab time!</vt:lpstr>
      <vt:lpstr>Lab 06:  Use generative AI orchestration  to interact with your connectors</vt:lpstr>
      <vt:lpstr>Demo Lab 6</vt:lpstr>
      <vt:lpstr>Generative AI orchestration</vt:lpstr>
      <vt:lpstr>Lab time!</vt:lpstr>
      <vt:lpstr>Lab 07:  Invoke AI Builder prompts</vt:lpstr>
      <vt:lpstr>Demo Lab 7</vt:lpstr>
      <vt:lpstr>Lab time!</vt:lpstr>
      <vt:lpstr>Q&amp;A</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Studio Workshop</dc:title>
  <dc:creator/>
  <cp:lastModifiedBy/>
  <cp:revision>1</cp:revision>
  <dcterms:created xsi:type="dcterms:W3CDTF">2024-03-11T18:50:01Z</dcterms:created>
  <dcterms:modified xsi:type="dcterms:W3CDTF">2024-07-04T14:35:41Z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62600.0000000000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0x010100F4585467BF057D40BA8D5098FA618F49</vt:lpwstr>
  </property>
</Properties>
</file>